
<file path=[Content_Types].xml><?xml version="1.0" encoding="utf-8"?>
<Types xmlns="http://schemas.openxmlformats.org/package/2006/content-types">
  <Default Extension="png" ContentType="image/png"/>
  <Default Extension="pdf" ContentType="application/pd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67" r:id="rId2"/>
    <p:sldId id="262" r:id="rId3"/>
    <p:sldId id="276" r:id="rId4"/>
    <p:sldId id="279" r:id="rId5"/>
    <p:sldId id="277" r:id="rId6"/>
    <p:sldId id="272" r:id="rId7"/>
    <p:sldId id="269" r:id="rId8"/>
    <p:sldId id="261" r:id="rId9"/>
    <p:sldId id="263" r:id="rId10"/>
    <p:sldId id="266" r:id="rId11"/>
    <p:sldId id="259" r:id="rId12"/>
    <p:sldId id="281" r:id="rId13"/>
  </p:sldIdLst>
  <p:sldSz cx="9144000" cy="6858000" type="screen4x3"/>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7A7A"/>
    <a:srgbClr val="2E96E8"/>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7" autoAdjust="0"/>
    <p:restoredTop sz="67921" autoAdjust="0"/>
  </p:normalViewPr>
  <p:slideViewPr>
    <p:cSldViewPr snapToGrid="0" snapToObjects="1">
      <p:cViewPr varScale="1">
        <p:scale>
          <a:sx n="74" d="100"/>
          <a:sy n="74" d="100"/>
        </p:scale>
        <p:origin x="-1266" y="-90"/>
      </p:cViewPr>
      <p:guideLst>
        <p:guide orient="horz" pos="2160"/>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693"/>
          </a:xfrm>
          <a:prstGeom prst="rect">
            <a:avLst/>
          </a:prstGeom>
        </p:spPr>
        <p:txBody>
          <a:bodyPr vert="horz" lIns="91440" tIns="45720" rIns="91440" bIns="45720" rtlCol="0"/>
          <a:lstStyle>
            <a:lvl1pPr algn="r">
              <a:defRPr sz="1200"/>
            </a:lvl1pPr>
          </a:lstStyle>
          <a:p>
            <a:fld id="{0B674790-96B9-074A-9B61-0CAC98D402C9}" type="datetimeFigureOut">
              <a:rPr lang="en-US" smtClean="0"/>
              <a:pPr/>
              <a:t>11/26/2018</a:t>
            </a:fld>
            <a:endParaRPr lang="en-US"/>
          </a:p>
        </p:txBody>
      </p:sp>
      <p:sp>
        <p:nvSpPr>
          <p:cNvPr id="4" name="Footer Placeholder 3"/>
          <p:cNvSpPr>
            <a:spLocks noGrp="1"/>
          </p:cNvSpPr>
          <p:nvPr>
            <p:ph type="ftr" sz="quarter" idx="2"/>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46553"/>
            <a:ext cx="2971800" cy="465693"/>
          </a:xfrm>
          <a:prstGeom prst="rect">
            <a:avLst/>
          </a:prstGeom>
        </p:spPr>
        <p:txBody>
          <a:bodyPr vert="horz" lIns="91440" tIns="45720" rIns="91440" bIns="45720" rtlCol="0" anchor="b"/>
          <a:lstStyle>
            <a:lvl1pPr algn="r">
              <a:defRPr sz="1200"/>
            </a:lvl1pPr>
          </a:lstStyle>
          <a:p>
            <a:fld id="{D74A0B60-8AD6-6F44-AB5B-32B2DC0DA6F2}" type="slidenum">
              <a:rPr lang="en-US" smtClean="0"/>
              <a:pPr/>
              <a:t>‹#›</a:t>
            </a:fld>
            <a:endParaRPr lang="en-US"/>
          </a:p>
        </p:txBody>
      </p:sp>
    </p:spTree>
    <p:extLst>
      <p:ext uri="{BB962C8B-B14F-4D97-AF65-F5344CB8AC3E}">
        <p14:creationId xmlns:p14="http://schemas.microsoft.com/office/powerpoint/2010/main" val="23100758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FD68CB7-726F-414D-BAE1-3F1509F60930}" type="datetimeFigureOut">
              <a:rPr lang="en-US" smtClean="0"/>
              <a:pPr/>
              <a:t>11/26/2018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9D48C630-769D-4A32-9E5D-15C77CE2733C}" type="slidenum">
              <a:rPr lang="en-US" smtClean="0"/>
              <a:pPr/>
              <a:t>‹#›</a:t>
            </a:fld>
            <a:endParaRPr lang="en-US"/>
          </a:p>
        </p:txBody>
      </p:sp>
    </p:spTree>
    <p:extLst>
      <p:ext uri="{BB962C8B-B14F-4D97-AF65-F5344CB8AC3E}">
        <p14:creationId xmlns:p14="http://schemas.microsoft.com/office/powerpoint/2010/main" val="42394014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Good afternoon everyone, I am Dr Phil</a:t>
            </a:r>
            <a:r>
              <a:rPr lang="en-US" sz="2000" baseline="0" dirty="0" smtClean="0"/>
              <a:t> - Moheno that is President &amp; Chief Scientist of SanRx and - the inventor of ImmunoPterin.</a:t>
            </a:r>
            <a:endParaRPr lang="en-US" sz="2000" dirty="0"/>
          </a:p>
        </p:txBody>
      </p:sp>
      <p:sp>
        <p:nvSpPr>
          <p:cNvPr id="4" name="Slide Number Placeholder 3"/>
          <p:cNvSpPr>
            <a:spLocks noGrp="1"/>
          </p:cNvSpPr>
          <p:nvPr>
            <p:ph type="sldNum" sz="quarter" idx="10"/>
          </p:nvPr>
        </p:nvSpPr>
        <p:spPr/>
        <p:txBody>
          <a:bodyPr/>
          <a:lstStyle/>
          <a:p>
            <a:fld id="{9D48C630-769D-4A32-9E5D-15C77CE2733C}"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History of invention – lab research at UCLA identified a blue spot, found to contain pterin – pterin, the Greek word for wing, gives butterfly wings its color.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smtClean="0"/>
              <a:t>Subsequent mouse-tumor studies at Oxnard, CSUB, patent</a:t>
            </a:r>
            <a:r>
              <a:rPr lang="en-US" sz="2000" baseline="0" dirty="0" smtClean="0"/>
              <a:t> at San Diego State;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Invented &amp; patented Pterin+Calcium and DCP, in collaboration with the FDA, awaiting toxicology testing. A number of studies on mice for breast cancer, diabetes, HBV and TB showed </a:t>
            </a:r>
            <a:r>
              <a:rPr lang="en-US" sz="2000" baseline="0" dirty="0" err="1" smtClean="0"/>
              <a:t>calciun</a:t>
            </a:r>
            <a:r>
              <a:rPr lang="en-US" sz="2000" baseline="0" dirty="0" smtClean="0"/>
              <a:t> pterin effectiveness.</a:t>
            </a:r>
            <a:endParaRPr lang="en-US" sz="2000" dirty="0" smtClean="0"/>
          </a:p>
          <a:p>
            <a:pPr lvl="0"/>
            <a:endParaRPr lang="en-US" sz="2000" baseline="0" dirty="0" smtClean="0"/>
          </a:p>
          <a:p>
            <a:pPr lvl="0"/>
            <a:r>
              <a:rPr lang="en-US" sz="2000" baseline="0" dirty="0" smtClean="0"/>
              <a:t>Because of supplement interest in 2011,  we ”reverse engineered” our research to invent ImmunoPterin, the only know supplement designed to create pterins. With the supplement we dropped the “pharmaceuticals” from our name and became SanRx.</a:t>
            </a:r>
          </a:p>
          <a:p>
            <a:pPr lvl="0"/>
            <a:endParaRPr lang="en-US" sz="2000" baseline="0" dirty="0" smtClean="0"/>
          </a:p>
          <a:p>
            <a:pPr lvl="0"/>
            <a:r>
              <a:rPr lang="en-US" sz="2000" baseline="0" dirty="0" smtClean="0"/>
              <a:t>Now seeking funding to bolster our business team, and either enter market with ImmunoPterin or license to a partner.</a:t>
            </a:r>
          </a:p>
        </p:txBody>
      </p:sp>
      <p:sp>
        <p:nvSpPr>
          <p:cNvPr id="4" name="Slide Number Placeholder 3"/>
          <p:cNvSpPr>
            <a:spLocks noGrp="1"/>
          </p:cNvSpPr>
          <p:nvPr>
            <p:ph type="sldNum" sz="quarter" idx="10"/>
          </p:nvPr>
        </p:nvSpPr>
        <p:spPr/>
        <p:txBody>
          <a:bodyPr/>
          <a:lstStyle/>
          <a:p>
            <a:fld id="{9D48C630-769D-4A32-9E5D-15C77CE2733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kern="1200" dirty="0" smtClean="0">
                <a:solidFill>
                  <a:schemeClr val="tx1"/>
                </a:solidFill>
                <a:latin typeface="+mn-lt"/>
                <a:ea typeface="+mn-ea"/>
                <a:cs typeface="+mn-cs"/>
              </a:rPr>
              <a:t>Awareness of the importance of immune system health has increased as people realize its role in everything from reducing the risk of illness and chronic disease to staving off other physical implications of aging.</a:t>
            </a:r>
            <a:r>
              <a:rPr lang="en-US" sz="2000" dirty="0" smtClean="0"/>
              <a:t> </a:t>
            </a:r>
          </a:p>
          <a:p>
            <a:endParaRPr lang="en-US" sz="2000" dirty="0" smtClean="0"/>
          </a:p>
          <a:p>
            <a:r>
              <a:rPr lang="en-US" sz="2000" dirty="0" smtClean="0"/>
              <a:t>Many market experts feel immune support is poised for significant growth</a:t>
            </a:r>
            <a:r>
              <a:rPr lang="en-US" sz="2000" baseline="0" dirty="0" smtClean="0"/>
              <a:t> and new solutions appear in this category frequently. ImmunoPterin is the only known supplement designed to produce pterins, known to inhibit IDO (indoleamine 2,3-dioxygenase), which we will go into in a moment.</a:t>
            </a:r>
            <a:endParaRPr lang="en-US" sz="2000" dirty="0"/>
          </a:p>
        </p:txBody>
      </p:sp>
      <p:sp>
        <p:nvSpPr>
          <p:cNvPr id="4" name="Slide Number Placeholder 3"/>
          <p:cNvSpPr>
            <a:spLocks noGrp="1"/>
          </p:cNvSpPr>
          <p:nvPr>
            <p:ph type="sldNum" sz="quarter" idx="10"/>
          </p:nvPr>
        </p:nvSpPr>
        <p:spPr/>
        <p:txBody>
          <a:bodyPr/>
          <a:lstStyle/>
          <a:p>
            <a:fld id="{9D48C630-769D-4A32-9E5D-15C77CE2733C}" type="slidenum">
              <a:rPr lang="en-US" smtClean="0"/>
              <a:pPr/>
              <a:t>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a:t>
            </a:r>
            <a:r>
              <a:rPr lang="en-US" sz="2000" baseline="0" dirty="0" smtClean="0"/>
              <a:t> SanRx pterin approach is unique, effectively targeting IDO.</a:t>
            </a:r>
          </a:p>
          <a:p>
            <a:r>
              <a:rPr lang="en-US" sz="2000" baseline="0" dirty="0" smtClean="0"/>
              <a:t>Our research and publications have documented our approach is effective against cancerous tumors, diabetes, TB, and hepatitis B, as well as for general immune support.</a:t>
            </a:r>
          </a:p>
          <a:p>
            <a:endParaRPr lang="en-US" sz="2000" baseline="0" dirty="0" smtClean="0"/>
          </a:p>
          <a:p>
            <a:r>
              <a:rPr lang="en-US" sz="2000" baseline="0" dirty="0" smtClean="0"/>
              <a:t>A handful of competitors offer IDO inhibitor solutions that may be either too harsh or limited in effectiveness. ImmunoPterin offers a broad-based application without harmful side effects at a very reasonable cost.</a:t>
            </a:r>
            <a:endParaRPr lang="en-US" sz="2000" dirty="0"/>
          </a:p>
        </p:txBody>
      </p:sp>
      <p:sp>
        <p:nvSpPr>
          <p:cNvPr id="4" name="Slide Number Placeholder 3"/>
          <p:cNvSpPr>
            <a:spLocks noGrp="1"/>
          </p:cNvSpPr>
          <p:nvPr>
            <p:ph type="sldNum" sz="quarter" idx="10"/>
          </p:nvPr>
        </p:nvSpPr>
        <p:spPr/>
        <p:txBody>
          <a:bodyPr/>
          <a:lstStyle/>
          <a:p>
            <a:fld id="{9D48C630-769D-4A32-9E5D-15C77CE2733C}" type="slidenum">
              <a:rPr lang="en-US" smtClean="0"/>
              <a:pPr/>
              <a:t>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i="1" dirty="0" smtClean="0"/>
              <a:t>Pull bottle out of your pocket</a:t>
            </a:r>
            <a:endParaRPr lang="en-US" sz="2000" i="1"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t>We began sampling ImmunoPterin September 1</a:t>
            </a:r>
            <a:r>
              <a:rPr lang="en-US" sz="2000" baseline="30000" dirty="0" smtClean="0"/>
              <a:t>st</a:t>
            </a:r>
            <a:r>
              <a:rPr lang="en-US" sz="2000" dirty="0" smtClean="0"/>
              <a:t> and one</a:t>
            </a:r>
            <a:r>
              <a:rPr lang="en-US" sz="2000" baseline="0" dirty="0" smtClean="0"/>
              <a:t> of the first to receive a sample was our colleague Dr. Wolfgang Pfleiderer, the godfather of pteridine chemistry. We are very gratified by his support.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2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smtClean="0">
                <a:solidFill>
                  <a:schemeClr val="tx1">
                    <a:lumMod val="75000"/>
                    <a:lumOff val="25000"/>
                  </a:schemeClr>
                </a:solidFill>
              </a:rPr>
              <a:t>Pterins are produced by the body – everyone has them. Our suggested dosage</a:t>
            </a:r>
            <a:r>
              <a:rPr lang="en-US" sz="2000" baseline="0" dirty="0" smtClean="0">
                <a:solidFill>
                  <a:schemeClr val="tx1">
                    <a:lumMod val="75000"/>
                    <a:lumOff val="25000"/>
                  </a:schemeClr>
                </a:solidFill>
              </a:rPr>
              <a:t> is 3 </a:t>
            </a:r>
            <a:r>
              <a:rPr lang="en-US" sz="2000" dirty="0" smtClean="0"/>
              <a:t>capsules a day for compromised</a:t>
            </a:r>
            <a:r>
              <a:rPr lang="en-US" sz="2000" baseline="0" dirty="0" smtClean="0"/>
              <a:t> systems, one for general immune maintenance. </a:t>
            </a:r>
            <a:r>
              <a:rPr lang="en-US" sz="2000" baseline="0" dirty="0" smtClean="0">
                <a:solidFill>
                  <a:schemeClr val="tx1">
                    <a:lumMod val="75000"/>
                    <a:lumOff val="25000"/>
                  </a:schemeClr>
                </a:solidFill>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2000" i="1" baseline="0" dirty="0" smtClean="0">
                <a:solidFill>
                  <a:schemeClr val="tx1">
                    <a:lumMod val="75000"/>
                    <a:lumOff val="25000"/>
                  </a:schemeClr>
                </a:solidFill>
              </a:rPr>
              <a:t>Please see me if you are interested in a sample.</a:t>
            </a:r>
            <a:r>
              <a:rPr lang="en-US" sz="2000" baseline="0" dirty="0" smtClean="0"/>
              <a:t/>
            </a:r>
            <a:br>
              <a:rPr lang="en-US" sz="2000" baseline="0" dirty="0" smtClean="0"/>
            </a:br>
            <a:endParaRPr lang="en-US" sz="2000" dirty="0" smtClean="0">
              <a:solidFill>
                <a:schemeClr val="tx1">
                  <a:lumMod val="75000"/>
                  <a:lumOff val="25000"/>
                </a:schemeClr>
              </a:solidFill>
            </a:endParaRPr>
          </a:p>
        </p:txBody>
      </p:sp>
      <p:sp>
        <p:nvSpPr>
          <p:cNvPr id="4" name="Slide Number Placeholder 3"/>
          <p:cNvSpPr>
            <a:spLocks noGrp="1"/>
          </p:cNvSpPr>
          <p:nvPr>
            <p:ph type="sldNum" sz="quarter" idx="10"/>
          </p:nvPr>
        </p:nvSpPr>
        <p:spPr/>
        <p:txBody>
          <a:bodyPr/>
          <a:lstStyle/>
          <a:p>
            <a:fld id="{9D48C630-769D-4A32-9E5D-15C77CE2733C}" type="slidenum">
              <a:rPr lang="en-US" smtClean="0"/>
              <a:pPr/>
              <a:t>8</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What we are seeking today</a:t>
            </a:r>
            <a:r>
              <a:rPr lang="en-US" sz="2000" baseline="0" dirty="0" smtClean="0"/>
              <a:t> is a $1.9 million dollar investment to take SanRx to the next level, to either partner with a manufacturer or ramp up production. </a:t>
            </a:r>
          </a:p>
          <a:p>
            <a:endParaRPr lang="en-US" sz="2000" baseline="0" dirty="0" smtClean="0"/>
          </a:p>
          <a:p>
            <a:r>
              <a:rPr lang="en-US" sz="2000" baseline="0" dirty="0" smtClean="0"/>
              <a:t>We want to expand the product line with continued testing and development of Pterin+Calcium and DCP, and add sales and marketing leadership.</a:t>
            </a:r>
            <a:endParaRPr lang="en-US" sz="2000" dirty="0"/>
          </a:p>
        </p:txBody>
      </p:sp>
      <p:sp>
        <p:nvSpPr>
          <p:cNvPr id="4" name="Slide Number Placeholder 3"/>
          <p:cNvSpPr>
            <a:spLocks noGrp="1"/>
          </p:cNvSpPr>
          <p:nvPr>
            <p:ph type="sldNum" sz="quarter" idx="10"/>
          </p:nvPr>
        </p:nvSpPr>
        <p:spPr/>
        <p:txBody>
          <a:bodyPr/>
          <a:lstStyle/>
          <a:p>
            <a:fld id="{9D48C630-769D-4A32-9E5D-15C77CE2733C}"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We know</a:t>
            </a:r>
            <a:r>
              <a:rPr lang="en-US" sz="2000" baseline="0" dirty="0" smtClean="0"/>
              <a:t> SanRx has the potential to redefine the immune support market starting with ImmunoPterin, but more importantly, to help many people achieve greater health and well being.</a:t>
            </a:r>
          </a:p>
          <a:p>
            <a:endParaRPr lang="en-US" sz="2000" baseline="0" dirty="0" smtClean="0"/>
          </a:p>
          <a:p>
            <a:r>
              <a:rPr lang="en-US" sz="2000" baseline="0" dirty="0" smtClean="0"/>
              <a:t>Thank you very much.</a:t>
            </a:r>
          </a:p>
        </p:txBody>
      </p:sp>
      <p:sp>
        <p:nvSpPr>
          <p:cNvPr id="4" name="Slide Number Placeholder 3"/>
          <p:cNvSpPr>
            <a:spLocks noGrp="1"/>
          </p:cNvSpPr>
          <p:nvPr>
            <p:ph type="sldNum" sz="quarter" idx="10"/>
          </p:nvPr>
        </p:nvSpPr>
        <p:spPr/>
        <p:txBody>
          <a:bodyPr/>
          <a:lstStyle/>
          <a:p>
            <a:fld id="{9D48C630-769D-4A32-9E5D-15C77CE2733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000" dirty="0" smtClean="0"/>
              <a:t>SanRx</a:t>
            </a:r>
            <a:r>
              <a:rPr lang="en-US" sz="2000" baseline="0" dirty="0" smtClean="0"/>
              <a:t> management team consists of Dr. Edgar </a:t>
            </a:r>
            <a:r>
              <a:rPr lang="en-US" sz="2000" dirty="0" smtClean="0"/>
              <a:t>Berkey,</a:t>
            </a:r>
            <a:r>
              <a:rPr lang="en-US" sz="2000" baseline="0" dirty="0" smtClean="0"/>
              <a:t> who has </a:t>
            </a:r>
            <a:r>
              <a:rPr lang="en-US" sz="2000" dirty="0" smtClean="0"/>
              <a:t>numerous qualifications,</a:t>
            </a:r>
            <a:r>
              <a:rPr lang="en-US" sz="2000" baseline="0" dirty="0" smtClean="0"/>
              <a:t> including </a:t>
            </a:r>
            <a:r>
              <a:rPr lang="en-US" sz="2000" dirty="0" smtClean="0"/>
              <a:t>President and Co-Founder of the Center for Hazardous Materials Research, and the National Environmental Technology Applications Corporation; Manager and Senior Research Scientist at Westinghouse Research Laboratories; he holds a PhD in engineering physics </a:t>
            </a:r>
            <a:r>
              <a:rPr lang="en-US" sz="2000" strike="noStrike" baseline="0" dirty="0" smtClean="0"/>
              <a:t>from Cornell, </a:t>
            </a:r>
            <a:r>
              <a:rPr lang="en-US" sz="2000" dirty="0" smtClean="0"/>
              <a:t>a BS in chemical engineering from Stanford, and an Executive MBA </a:t>
            </a:r>
            <a:r>
              <a:rPr lang="en-US" sz="2000" strike="noStrike" baseline="0" dirty="0" smtClean="0"/>
              <a:t>from the University of Pittsburgh</a:t>
            </a:r>
            <a:r>
              <a:rPr lang="en-US" sz="2000" dirty="0" smtClean="0"/>
              <a:t>.</a:t>
            </a:r>
          </a:p>
          <a:p>
            <a:r>
              <a:rPr lang="en-US" sz="2000" i="1" dirty="0" smtClean="0"/>
              <a:t>My background includes</a:t>
            </a:r>
            <a:r>
              <a:rPr lang="en-US" sz="2000" i="1" baseline="0" dirty="0" smtClean="0"/>
              <a:t> a BS and </a:t>
            </a:r>
            <a:r>
              <a:rPr lang="en-US" sz="2000" i="1" baseline="0" dirty="0" err="1" smtClean="0"/>
              <a:t>C.Phil</a:t>
            </a:r>
            <a:r>
              <a:rPr lang="en-US" sz="2000" i="1" baseline="0" dirty="0" smtClean="0"/>
              <a:t>. in Biochemistry from UCLA and a doctorate from UC Santa Barbara. I have 10 publication and four patents on pterins.</a:t>
            </a:r>
            <a:endParaRPr lang="en-US" sz="2000" i="1" dirty="0" smtClean="0"/>
          </a:p>
          <a:p>
            <a:endParaRPr lang="en-US" sz="20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smtClean="0"/>
              <a:t>The SanRx scientific advisory team includes world-class thought leaders in pteridine chemistry here and in Europe. Our San Diego-based business advisory board includes members with business, nutraceutical, financial, and marketing backgrounds.</a:t>
            </a:r>
          </a:p>
          <a:p>
            <a:r>
              <a:rPr lang="en-US" sz="2000" baseline="0" dirty="0" smtClean="0"/>
              <a:t>Our team now needs to expand, and proceeds will go to add business and marketing leadership.</a:t>
            </a:r>
          </a:p>
          <a:p>
            <a:endParaRPr lang="en-US" sz="2000" baseline="0" dirty="0" smtClean="0"/>
          </a:p>
        </p:txBody>
      </p:sp>
      <p:sp>
        <p:nvSpPr>
          <p:cNvPr id="4" name="Slide Number Placeholder 3"/>
          <p:cNvSpPr>
            <a:spLocks noGrp="1"/>
          </p:cNvSpPr>
          <p:nvPr>
            <p:ph type="sldNum" sz="quarter" idx="10"/>
          </p:nvPr>
        </p:nvSpPr>
        <p:spPr/>
        <p:txBody>
          <a:bodyPr/>
          <a:lstStyle/>
          <a:p>
            <a:fld id="{9D48C630-769D-4A32-9E5D-15C77CE2733C}"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737731-EAD9-4B7D-8367-407EFAB112E4}" type="datetimeFigureOut">
              <a:rPr lang="en-US" smtClean="0"/>
              <a:pPr/>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596027-D4C2-49C9-B1AC-CC4F242839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d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37731-EAD9-4B7D-8367-407EFAB112E4}" type="datetimeFigureOut">
              <a:rPr lang="en-US" smtClean="0"/>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596027-D4C2-49C9-B1AC-CC4F2428392A}" type="slidenum">
              <a:rPr lang="en-US" smtClean="0"/>
              <a:pPr/>
              <a:t>‹#›</a:t>
            </a:fld>
            <a:endParaRPr lang="en-US"/>
          </a:p>
        </p:txBody>
      </p:sp>
      <p:pic>
        <p:nvPicPr>
          <p:cNvPr id="8" name="Picture 7" descr="sanrx-logo.eps"/>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13"/>
              <a:stretch>
                <a:fillRect/>
              </a:stretch>
            </p:blipFill>
          </mc:Choice>
          <mc:Fallback>
            <p:blipFill>
              <a:blip r:embed="rId14"/>
              <a:stretch>
                <a:fillRect/>
              </a:stretch>
            </p:blipFill>
          </mc:Fallback>
        </mc:AlternateContent>
        <p:spPr>
          <a:xfrm>
            <a:off x="7199541" y="6152806"/>
            <a:ext cx="1289685" cy="321945"/>
          </a:xfrm>
          <a:prstGeom prst="rect">
            <a:avLst/>
          </a:prstGeom>
        </p:spPr>
      </p:pic>
      <p:pic>
        <p:nvPicPr>
          <p:cNvPr id="9" name="Picture 2"/>
          <p:cNvPicPr>
            <a:picLocks noChangeAspect="1" noChangeArrowheads="1"/>
          </p:cNvPicPr>
          <p:nvPr userDrawn="1"/>
        </p:nvPicPr>
        <p:blipFill>
          <a:blip r:embed="rId15"/>
          <a:srcRect l="626" t="28000" r="94376" b="58000"/>
          <a:stretch>
            <a:fillRect/>
          </a:stretch>
        </p:blipFill>
        <p:spPr bwMode="auto">
          <a:xfrm>
            <a:off x="0" y="0"/>
            <a:ext cx="304800" cy="6858000"/>
          </a:xfrm>
          <a:prstGeom prst="rect">
            <a:avLst/>
          </a:prstGeom>
          <a:noFill/>
          <a:ln w="9525">
            <a:noFill/>
            <a:miter lim="800000"/>
            <a:headEnd/>
            <a:tailEnd/>
          </a:ln>
        </p:spPr>
      </p:pic>
      <p:pic>
        <p:nvPicPr>
          <p:cNvPr id="10" name="Picture 2"/>
          <p:cNvPicPr>
            <a:picLocks noChangeAspect="1" noChangeArrowheads="1"/>
          </p:cNvPicPr>
          <p:nvPr userDrawn="1"/>
        </p:nvPicPr>
        <p:blipFill>
          <a:blip r:embed="rId15"/>
          <a:srcRect l="626" t="28000" r="94376" b="58000"/>
          <a:stretch>
            <a:fillRect/>
          </a:stretch>
        </p:blipFill>
        <p:spPr bwMode="auto">
          <a:xfrm>
            <a:off x="8839200" y="0"/>
            <a:ext cx="304800" cy="6858000"/>
          </a:xfrm>
          <a:prstGeom prst="rect">
            <a:avLst/>
          </a:prstGeom>
          <a:noFill/>
          <a:ln w="9525">
            <a:noFill/>
            <a:miter lim="800000"/>
            <a:headEnd/>
            <a:tailEnd/>
          </a:ln>
        </p:spPr>
      </p:pic>
      <p:pic>
        <p:nvPicPr>
          <p:cNvPr id="12" name="Picture 2"/>
          <p:cNvPicPr>
            <a:picLocks noChangeAspect="1" noChangeArrowheads="1"/>
          </p:cNvPicPr>
          <p:nvPr userDrawn="1"/>
        </p:nvPicPr>
        <p:blipFill>
          <a:blip r:embed="rId15"/>
          <a:srcRect l="626" t="28000" r="94376" b="58000"/>
          <a:stretch>
            <a:fillRect/>
          </a:stretch>
        </p:blipFill>
        <p:spPr bwMode="auto">
          <a:xfrm>
            <a:off x="304800" y="6553200"/>
            <a:ext cx="5791200" cy="304800"/>
          </a:xfrm>
          <a:prstGeom prst="rect">
            <a:avLst/>
          </a:prstGeom>
          <a:noFill/>
          <a:ln w="9525">
            <a:noFill/>
            <a:miter lim="800000"/>
            <a:headEnd/>
            <a:tailEnd/>
          </a:ln>
        </p:spPr>
      </p:pic>
      <p:pic>
        <p:nvPicPr>
          <p:cNvPr id="13" name="Picture 2"/>
          <p:cNvPicPr>
            <a:picLocks noChangeAspect="1" noChangeArrowheads="1"/>
          </p:cNvPicPr>
          <p:nvPr userDrawn="1"/>
        </p:nvPicPr>
        <p:blipFill>
          <a:blip r:embed="rId15"/>
          <a:srcRect l="626" t="28000" r="94376" b="58000"/>
          <a:stretch>
            <a:fillRect/>
          </a:stretch>
        </p:blipFill>
        <p:spPr bwMode="auto">
          <a:xfrm>
            <a:off x="304800" y="0"/>
            <a:ext cx="8534400" cy="304800"/>
          </a:xfrm>
          <a:prstGeom prst="rect">
            <a:avLst/>
          </a:prstGeom>
          <a:noFill/>
          <a:ln w="9525">
            <a:noFill/>
            <a:miter lim="800000"/>
            <a:headEnd/>
            <a:tailEnd/>
          </a:ln>
        </p:spPr>
      </p:pic>
      <p:pic>
        <p:nvPicPr>
          <p:cNvPr id="14" name="Picture 2"/>
          <p:cNvPicPr>
            <a:picLocks noChangeAspect="1" noChangeArrowheads="1"/>
          </p:cNvPicPr>
          <p:nvPr userDrawn="1"/>
        </p:nvPicPr>
        <p:blipFill>
          <a:blip r:embed="rId15"/>
          <a:srcRect l="626" t="28000" r="94376" b="58000"/>
          <a:stretch>
            <a:fillRect/>
          </a:stretch>
        </p:blipFill>
        <p:spPr bwMode="auto">
          <a:xfrm>
            <a:off x="3200400" y="6563931"/>
            <a:ext cx="5791200" cy="304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3600" b="0" i="0" kern="1200">
          <a:solidFill>
            <a:schemeClr val="tx1">
              <a:lumMod val="75000"/>
              <a:lumOff val="25000"/>
            </a:schemeClr>
          </a:solidFill>
          <a:latin typeface="+mj-lt"/>
          <a:ea typeface="+mj-ea"/>
          <a:cs typeface="Futur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www.immunopterin.com/" TargetMode="External"/><Relationship Id="rId2" Type="http://schemas.openxmlformats.org/officeDocument/2006/relationships/hyperlink" Target="http://www.sanrx.com/"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606948"/>
            <a:ext cx="7772400" cy="1470025"/>
          </a:xfrm>
        </p:spPr>
        <p:txBody>
          <a:bodyPr>
            <a:noAutofit/>
          </a:bodyPr>
          <a:lstStyle/>
          <a:p>
            <a:r>
              <a:rPr lang="en-US" sz="4800" b="1" dirty="0" smtClean="0">
                <a:solidFill>
                  <a:schemeClr val="accent5">
                    <a:lumMod val="75000"/>
                  </a:schemeClr>
                </a:solidFill>
                <a:effectLst>
                  <a:outerShdw blurRad="50800" dist="38100" dir="5400000">
                    <a:srgbClr val="000000">
                      <a:alpha val="43000"/>
                    </a:srgbClr>
                  </a:outerShdw>
                </a:effectLst>
              </a:rPr>
              <a:t>ImmunoPterin™ – “IP™”</a:t>
            </a:r>
            <a:r>
              <a:rPr lang="en-US" dirty="0" smtClean="0"/>
              <a:t/>
            </a:r>
            <a:br>
              <a:rPr lang="en-US" dirty="0" smtClean="0"/>
            </a:br>
            <a:r>
              <a:rPr lang="en-US" dirty="0" smtClean="0">
                <a:effectLst>
                  <a:outerShdw blurRad="50800" dist="38100" dir="5400000">
                    <a:srgbClr val="000000">
                      <a:alpha val="43000"/>
                    </a:srgbClr>
                  </a:outerShdw>
                </a:effectLst>
              </a:rPr>
              <a:t>A Breakthrough Discovery for the</a:t>
            </a:r>
            <a:br>
              <a:rPr lang="en-US" dirty="0" smtClean="0">
                <a:effectLst>
                  <a:outerShdw blurRad="50800" dist="38100" dir="5400000">
                    <a:srgbClr val="000000">
                      <a:alpha val="43000"/>
                    </a:srgbClr>
                  </a:outerShdw>
                </a:effectLst>
              </a:rPr>
            </a:br>
            <a:r>
              <a:rPr lang="en-US" dirty="0" smtClean="0">
                <a:effectLst>
                  <a:outerShdw blurRad="50800" dist="38100" dir="5400000">
                    <a:srgbClr val="000000">
                      <a:alpha val="43000"/>
                    </a:srgbClr>
                  </a:outerShdw>
                </a:effectLst>
              </a:rPr>
              <a:t>Immune System</a:t>
            </a:r>
            <a:endParaRPr lang="en-US" dirty="0">
              <a:effectLst>
                <a:outerShdw blurRad="50800" dist="38100" dir="5400000">
                  <a:srgbClr val="000000">
                    <a:alpha val="43000"/>
                  </a:srgbClr>
                </a:outerShdw>
              </a:effectLst>
            </a:endParaRPr>
          </a:p>
        </p:txBody>
      </p:sp>
      <p:sp>
        <p:nvSpPr>
          <p:cNvPr id="5" name="Subtitle 4"/>
          <p:cNvSpPr>
            <a:spLocks noGrp="1"/>
          </p:cNvSpPr>
          <p:nvPr>
            <p:ph type="subTitle" idx="1"/>
          </p:nvPr>
        </p:nvSpPr>
        <p:spPr>
          <a:xfrm>
            <a:off x="1371600" y="4751189"/>
            <a:ext cx="6400800" cy="1752600"/>
          </a:xfrm>
        </p:spPr>
        <p:txBody>
          <a:bodyPr>
            <a:normAutofit/>
          </a:bodyPr>
          <a:lstStyle/>
          <a:p>
            <a:r>
              <a:rPr lang="en-US" b="1" smtClean="0"/>
              <a:t>Summary</a:t>
            </a:r>
            <a:endParaRPr lang="en-US" b="1" dirty="0" smtClean="0"/>
          </a:p>
          <a:p>
            <a:r>
              <a:rPr lang="en-US" b="1" dirty="0" smtClean="0"/>
              <a:t>November 12, </a:t>
            </a:r>
            <a:r>
              <a:rPr lang="en-US" b="1" dirty="0" smtClean="0"/>
              <a:t>2018</a:t>
            </a:r>
            <a:endParaRPr lang="en-US" b="1" dirty="0"/>
          </a:p>
        </p:txBody>
      </p:sp>
      <p:pic>
        <p:nvPicPr>
          <p:cNvPr id="6" name="Content Placeholder 3" descr="SanRxbutterfly.jpg"/>
          <p:cNvPicPr>
            <a:picLocks noChangeAspect="1"/>
          </p:cNvPicPr>
          <p:nvPr/>
        </p:nvPicPr>
        <p:blipFill>
          <a:blip r:embed="rId3"/>
          <a:srcRect l="-22404" r="-22404"/>
          <a:stretch>
            <a:fillRect/>
          </a:stretch>
        </p:blipFill>
        <p:spPr>
          <a:xfrm>
            <a:off x="3146963" y="301854"/>
            <a:ext cx="2833536" cy="155833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328"/>
            <a:ext cx="8229600" cy="1143000"/>
          </a:xfrm>
        </p:spPr>
        <p:txBody>
          <a:bodyPr>
            <a:normAutofit fontScale="90000"/>
          </a:bodyPr>
          <a:lstStyle/>
          <a:p>
            <a:r>
              <a:rPr lang="en-US" sz="4444" b="1" dirty="0" smtClean="0"/>
              <a:t>ImmunoPterin™ - IP™</a:t>
            </a:r>
            <a:br>
              <a:rPr lang="en-US" sz="4444" b="1" dirty="0" smtClean="0"/>
            </a:br>
            <a:r>
              <a:rPr lang="en-US" sz="4444" b="1" dirty="0" smtClean="0"/>
              <a:t>The First Therapeutic Pterin</a:t>
            </a:r>
            <a:br>
              <a:rPr lang="en-US" sz="4444" b="1" dirty="0" smtClean="0"/>
            </a:br>
            <a:r>
              <a:rPr lang="en-US" b="1" dirty="0" smtClean="0"/>
              <a:t/>
            </a:r>
            <a:br>
              <a:rPr lang="en-US" b="1" dirty="0" smtClean="0"/>
            </a:br>
            <a:r>
              <a:rPr lang="en-US" b="1" dirty="0" smtClean="0"/>
              <a:t>Potent Immune System Support</a:t>
            </a:r>
            <a:endParaRPr lang="en-US" b="1" dirty="0"/>
          </a:p>
        </p:txBody>
      </p:sp>
      <p:pic>
        <p:nvPicPr>
          <p:cNvPr id="4" name="Content Placeholder 3" descr="SanRxbutterfly.jpg"/>
          <p:cNvPicPr>
            <a:picLocks noGrp="1" noChangeAspect="1"/>
          </p:cNvPicPr>
          <p:nvPr>
            <p:ph idx="1"/>
          </p:nvPr>
        </p:nvPicPr>
        <p:blipFill>
          <a:blip r:embed="rId3"/>
          <a:srcRect l="-22404" r="-22404"/>
          <a:stretch>
            <a:fillRect/>
          </a:stretch>
        </p:blipFill>
        <p:spPr>
          <a:xfrm>
            <a:off x="1926696" y="3209917"/>
            <a:ext cx="5359825" cy="294769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31859C"/>
                </a:solidFill>
                <a:effectLst>
                  <a:outerShdw blurRad="38100" dist="38100" dir="2700000" algn="tl">
                    <a:srgbClr val="000000">
                      <a:alpha val="43137"/>
                    </a:srgbClr>
                  </a:outerShdw>
                </a:effectLst>
              </a:rPr>
              <a:t>SanRx Team</a:t>
            </a:r>
            <a:endParaRPr lang="en-US" sz="4400" b="1" dirty="0">
              <a:solidFill>
                <a:srgbClr val="31859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89390" y="1673647"/>
            <a:ext cx="6666066" cy="3935806"/>
          </a:xfrm>
        </p:spPr>
        <p:txBody>
          <a:bodyPr>
            <a:normAutofit fontScale="77500" lnSpcReduction="20000"/>
          </a:bodyPr>
          <a:lstStyle/>
          <a:p>
            <a:pPr>
              <a:spcAft>
                <a:spcPts val="1200"/>
              </a:spcAft>
            </a:pPr>
            <a:r>
              <a:rPr lang="en-US" sz="3294" b="1" dirty="0" smtClean="0"/>
              <a:t>Highly experienced Scientific Team</a:t>
            </a:r>
          </a:p>
          <a:p>
            <a:pPr lvl="1">
              <a:spcAft>
                <a:spcPts val="1200"/>
              </a:spcAft>
            </a:pPr>
            <a:r>
              <a:rPr lang="en-US" b="1" dirty="0" smtClean="0">
                <a:solidFill>
                  <a:schemeClr val="tx1"/>
                </a:solidFill>
              </a:rPr>
              <a:t>100+ combined years experience in biochemistry, applied research, Intellectual Property</a:t>
            </a:r>
          </a:p>
          <a:p>
            <a:pPr>
              <a:spcAft>
                <a:spcPts val="1200"/>
              </a:spcAft>
            </a:pPr>
            <a:r>
              <a:rPr lang="en-US" sz="3294" b="1" dirty="0" smtClean="0"/>
              <a:t>Scientific Advisory Board</a:t>
            </a:r>
          </a:p>
          <a:p>
            <a:pPr lvl="1">
              <a:spcAft>
                <a:spcPts val="1200"/>
              </a:spcAft>
            </a:pPr>
            <a:r>
              <a:rPr lang="en-US" b="1" dirty="0" smtClean="0">
                <a:solidFill>
                  <a:schemeClr val="tx1"/>
                </a:solidFill>
              </a:rPr>
              <a:t>United States, Austria, Germany</a:t>
            </a:r>
          </a:p>
          <a:p>
            <a:pPr>
              <a:spcAft>
                <a:spcPts val="1200"/>
              </a:spcAft>
            </a:pPr>
            <a:r>
              <a:rPr lang="en-US" sz="3294" b="1" dirty="0" smtClean="0"/>
              <a:t>Business Advisory Board</a:t>
            </a:r>
          </a:p>
          <a:p>
            <a:pPr lvl="1">
              <a:spcAft>
                <a:spcPts val="1200"/>
              </a:spcAft>
            </a:pPr>
            <a:r>
              <a:rPr lang="en-US" b="1" dirty="0" smtClean="0">
                <a:solidFill>
                  <a:schemeClr val="tx1"/>
                </a:solidFill>
              </a:rPr>
              <a:t>Business development, finance, marketing, nutraceutical</a:t>
            </a:r>
          </a:p>
        </p:txBody>
      </p:sp>
      <p:pic>
        <p:nvPicPr>
          <p:cNvPr id="4" name="Picture 3" descr="EdgarBerkey.jpg"/>
          <p:cNvPicPr>
            <a:picLocks noChangeAspect="1"/>
          </p:cNvPicPr>
          <p:nvPr/>
        </p:nvPicPr>
        <p:blipFill>
          <a:blip r:embed="rId3"/>
          <a:stretch>
            <a:fillRect/>
          </a:stretch>
        </p:blipFill>
        <p:spPr>
          <a:xfrm>
            <a:off x="671214" y="1536690"/>
            <a:ext cx="1126568" cy="1502091"/>
          </a:xfrm>
          <a:prstGeom prst="rect">
            <a:avLst/>
          </a:prstGeom>
          <a:effectLst>
            <a:outerShdw blurRad="50800" dist="38100" dir="2700000" algn="br">
              <a:srgbClr val="000000">
                <a:alpha val="43000"/>
              </a:srgbClr>
            </a:outerShdw>
          </a:effectLst>
        </p:spPr>
      </p:pic>
      <p:sp>
        <p:nvSpPr>
          <p:cNvPr id="5" name="TextBox 4"/>
          <p:cNvSpPr txBox="1"/>
          <p:nvPr/>
        </p:nvSpPr>
        <p:spPr>
          <a:xfrm>
            <a:off x="611676" y="3038781"/>
            <a:ext cx="1309830" cy="461665"/>
          </a:xfrm>
          <a:prstGeom prst="rect">
            <a:avLst/>
          </a:prstGeom>
          <a:noFill/>
        </p:spPr>
        <p:txBody>
          <a:bodyPr wrap="square" rtlCol="0">
            <a:spAutoFit/>
          </a:bodyPr>
          <a:lstStyle/>
          <a:p>
            <a:pPr algn="ctr"/>
            <a:r>
              <a:rPr lang="en-US" sz="2400" b="1" dirty="0" smtClean="0"/>
              <a:t>Berkey</a:t>
            </a:r>
            <a:endParaRPr lang="en-US" sz="2400" b="1" dirty="0"/>
          </a:p>
        </p:txBody>
      </p:sp>
      <p:sp>
        <p:nvSpPr>
          <p:cNvPr id="7" name="TextBox 6"/>
          <p:cNvSpPr txBox="1"/>
          <p:nvPr/>
        </p:nvSpPr>
        <p:spPr>
          <a:xfrm>
            <a:off x="632577" y="5739833"/>
            <a:ext cx="1309830" cy="830997"/>
          </a:xfrm>
          <a:prstGeom prst="rect">
            <a:avLst/>
          </a:prstGeom>
          <a:noFill/>
        </p:spPr>
        <p:txBody>
          <a:bodyPr wrap="square" rtlCol="0">
            <a:spAutoFit/>
          </a:bodyPr>
          <a:lstStyle/>
          <a:p>
            <a:pPr algn="ctr"/>
            <a:r>
              <a:rPr lang="en-US" sz="2400" b="1" dirty="0" smtClean="0"/>
              <a:t>BerkeyMoheno</a:t>
            </a:r>
            <a:endParaRPr lang="en-US" sz="2400" b="1" dirty="0"/>
          </a:p>
        </p:txBody>
      </p:sp>
      <p:pic>
        <p:nvPicPr>
          <p:cNvPr id="2050" name="Picture 2" descr="C:\Users\Phil\Desktop\Advertising Labelling Packet\phot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90694" y="4038973"/>
            <a:ext cx="1107088" cy="16606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bwMode="auto">
          <a:xfrm>
            <a:off x="685800" y="228600"/>
            <a:ext cx="7696200" cy="9144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b="0" i="0" kern="1200">
                <a:solidFill>
                  <a:srgbClr val="404040"/>
                </a:solidFill>
                <a:latin typeface="+mn-lt"/>
                <a:ea typeface="ヒラギノ角ゴ Pro W3" charset="-128"/>
                <a:cs typeface="Futura"/>
              </a:defRPr>
            </a:lvl1pPr>
            <a:lvl2pPr algn="l" rtl="0" eaLnBrk="0" fontAlgn="base" hangingPunct="0">
              <a:spcBef>
                <a:spcPct val="0"/>
              </a:spcBef>
              <a:spcAft>
                <a:spcPct val="0"/>
              </a:spcAft>
              <a:defRPr sz="3600">
                <a:solidFill>
                  <a:srgbClr val="404040"/>
                </a:solidFill>
                <a:latin typeface="Bookman Old Style" charset="0"/>
                <a:ea typeface="ヒラギノ角ゴ Pro W3" charset="-128"/>
                <a:cs typeface="ヒラギノ角ゴ Pro W3" charset="-128"/>
              </a:defRPr>
            </a:lvl2pPr>
            <a:lvl3pPr algn="l" rtl="0" eaLnBrk="0" fontAlgn="base" hangingPunct="0">
              <a:spcBef>
                <a:spcPct val="0"/>
              </a:spcBef>
              <a:spcAft>
                <a:spcPct val="0"/>
              </a:spcAft>
              <a:defRPr sz="3600">
                <a:solidFill>
                  <a:srgbClr val="404040"/>
                </a:solidFill>
                <a:latin typeface="Bookman Old Style" charset="0"/>
                <a:ea typeface="ヒラギノ角ゴ Pro W3" charset="-128"/>
                <a:cs typeface="ヒラギノ角ゴ Pro W3" charset="-128"/>
              </a:defRPr>
            </a:lvl3pPr>
            <a:lvl4pPr algn="l" rtl="0" eaLnBrk="0" fontAlgn="base" hangingPunct="0">
              <a:spcBef>
                <a:spcPct val="0"/>
              </a:spcBef>
              <a:spcAft>
                <a:spcPct val="0"/>
              </a:spcAft>
              <a:defRPr sz="3600">
                <a:solidFill>
                  <a:srgbClr val="404040"/>
                </a:solidFill>
                <a:latin typeface="Bookman Old Style" charset="0"/>
                <a:ea typeface="ヒラギノ角ゴ Pro W3" charset="-128"/>
                <a:cs typeface="ヒラギノ角ゴ Pro W3" charset="-128"/>
              </a:defRPr>
            </a:lvl4pPr>
            <a:lvl5pPr algn="l" rtl="0" eaLnBrk="0" fontAlgn="base" hangingPunct="0">
              <a:spcBef>
                <a:spcPct val="0"/>
              </a:spcBef>
              <a:spcAft>
                <a:spcPct val="0"/>
              </a:spcAft>
              <a:defRPr sz="3600">
                <a:solidFill>
                  <a:srgbClr val="404040"/>
                </a:solidFill>
                <a:latin typeface="Bookman Old Style" charset="0"/>
                <a:ea typeface="ヒラギノ角ゴ Pro W3" charset="-128"/>
                <a:cs typeface="ヒラギノ角ゴ Pro W3" charset="-128"/>
              </a:defRPr>
            </a:lvl5pPr>
            <a:lvl6pPr marL="457200" algn="l" rtl="0" fontAlgn="base">
              <a:spcBef>
                <a:spcPct val="0"/>
              </a:spcBef>
              <a:spcAft>
                <a:spcPct val="0"/>
              </a:spcAft>
              <a:defRPr sz="3600">
                <a:solidFill>
                  <a:srgbClr val="404040"/>
                </a:solidFill>
                <a:latin typeface="Bookman Old Style" charset="0"/>
                <a:ea typeface="ヒラギノ角ゴ Pro W3" charset="-128"/>
                <a:cs typeface="ヒラギノ角ゴ Pro W3" charset="-128"/>
              </a:defRPr>
            </a:lvl6pPr>
            <a:lvl7pPr marL="914400" algn="l" rtl="0" fontAlgn="base">
              <a:spcBef>
                <a:spcPct val="0"/>
              </a:spcBef>
              <a:spcAft>
                <a:spcPct val="0"/>
              </a:spcAft>
              <a:defRPr sz="3600">
                <a:solidFill>
                  <a:srgbClr val="404040"/>
                </a:solidFill>
                <a:latin typeface="Bookman Old Style" charset="0"/>
                <a:ea typeface="ヒラギノ角ゴ Pro W3" charset="-128"/>
                <a:cs typeface="ヒラギノ角ゴ Pro W3" charset="-128"/>
              </a:defRPr>
            </a:lvl7pPr>
            <a:lvl8pPr marL="1371600" algn="l" rtl="0" fontAlgn="base">
              <a:spcBef>
                <a:spcPct val="0"/>
              </a:spcBef>
              <a:spcAft>
                <a:spcPct val="0"/>
              </a:spcAft>
              <a:defRPr sz="3600">
                <a:solidFill>
                  <a:srgbClr val="404040"/>
                </a:solidFill>
                <a:latin typeface="Bookman Old Style" charset="0"/>
                <a:ea typeface="ヒラギノ角ゴ Pro W3" charset="-128"/>
                <a:cs typeface="ヒラギノ角ゴ Pro W3" charset="-128"/>
              </a:defRPr>
            </a:lvl8pPr>
            <a:lvl9pPr marL="1828800" algn="l" rtl="0" fontAlgn="base">
              <a:spcBef>
                <a:spcPct val="0"/>
              </a:spcBef>
              <a:spcAft>
                <a:spcPct val="0"/>
              </a:spcAft>
              <a:defRPr sz="3600">
                <a:solidFill>
                  <a:srgbClr val="404040"/>
                </a:solidFill>
                <a:latin typeface="Bookman Old Style" charset="0"/>
                <a:ea typeface="ヒラギノ角ゴ Pro W3" charset="-128"/>
                <a:cs typeface="ヒラギノ角ゴ Pro W3" charset="-128"/>
              </a:defRPr>
            </a:lvl9pPr>
          </a:lstStyle>
          <a:p>
            <a:pPr algn="ctr" defTabSz="914400"/>
            <a:r>
              <a:rPr lang="en-US" b="1" dirty="0" smtClean="0">
                <a:ea typeface="ヒラギノ角ゴ Pro W3"/>
                <a:cs typeface="ヒラギノ角ゴ Pro W3"/>
              </a:rPr>
              <a:t>Scientific Advisors</a:t>
            </a:r>
          </a:p>
        </p:txBody>
      </p:sp>
      <p:sp>
        <p:nvSpPr>
          <p:cNvPr id="14" name="Text Box 10"/>
          <p:cNvSpPr txBox="1">
            <a:spLocks noChangeArrowheads="1"/>
          </p:cNvSpPr>
          <p:nvPr/>
        </p:nvSpPr>
        <p:spPr bwMode="auto">
          <a:xfrm>
            <a:off x="518373" y="1596587"/>
            <a:ext cx="8610600" cy="4191917"/>
          </a:xfrm>
          <a:prstGeom prst="rect">
            <a:avLst/>
          </a:prstGeom>
          <a:noFill/>
          <a:ln w="9525">
            <a:noFill/>
            <a:miter lim="800000"/>
            <a:headEnd/>
            <a:tailEnd/>
          </a:ln>
        </p:spPr>
        <p:txBody>
          <a:bodyPr wrap="square">
            <a:spAutoFit/>
          </a:bodyPr>
          <a:lstStyle/>
          <a:p>
            <a:pPr defTabSz="914400" fontAlgn="base">
              <a:lnSpc>
                <a:spcPct val="95000"/>
              </a:lnSpc>
              <a:spcBef>
                <a:spcPct val="20000"/>
              </a:spcBef>
              <a:spcAft>
                <a:spcPct val="0"/>
              </a:spcAft>
            </a:pPr>
            <a:r>
              <a:rPr lang="en-US" sz="1600" b="1" dirty="0" smtClean="0">
                <a:solidFill>
                  <a:prstClr val="black"/>
                </a:solidFill>
                <a:latin typeface="Arial" charset="0"/>
                <a:cs typeface="Arial" charset="0"/>
              </a:rPr>
              <a:t>Dietmar </a:t>
            </a:r>
            <a:r>
              <a:rPr lang="en-US" sz="1600" b="1" dirty="0">
                <a:solidFill>
                  <a:prstClr val="black"/>
                </a:solidFill>
                <a:latin typeface="Arial" charset="0"/>
                <a:cs typeface="Arial" charset="0"/>
              </a:rPr>
              <a:t>Fuchs </a:t>
            </a:r>
            <a:r>
              <a:rPr lang="en-US" sz="1600" b="1" dirty="0" smtClean="0">
                <a:solidFill>
                  <a:prstClr val="black"/>
                </a:solidFill>
                <a:latin typeface="Arial" charset="0"/>
                <a:cs typeface="Arial" charset="0"/>
              </a:rPr>
              <a:t>Ph.D. </a:t>
            </a:r>
            <a:r>
              <a:rPr lang="en-US" sz="1600" b="1" dirty="0">
                <a:solidFill>
                  <a:prstClr val="black"/>
                </a:solidFill>
                <a:latin typeface="Arial" charset="0"/>
                <a:cs typeface="Arial" charset="0"/>
              </a:rPr>
              <a:t>– Medical Chemistry, Innsbruck Medical University, </a:t>
            </a:r>
            <a:r>
              <a:rPr lang="en-US" sz="1600" b="1" dirty="0" smtClean="0">
                <a:solidFill>
                  <a:prstClr val="black"/>
                </a:solidFill>
                <a:latin typeface="Arial" charset="0"/>
                <a:cs typeface="Arial" charset="0"/>
              </a:rPr>
              <a:t>Austria</a:t>
            </a:r>
          </a:p>
          <a:p>
            <a:pPr defTabSz="914400" fontAlgn="base">
              <a:lnSpc>
                <a:spcPct val="95000"/>
              </a:lnSpc>
              <a:spcBef>
                <a:spcPct val="20000"/>
              </a:spcBef>
              <a:spcAft>
                <a:spcPct val="0"/>
              </a:spcAft>
            </a:pPr>
            <a:r>
              <a:rPr lang="en-US" sz="1600" b="1" dirty="0" smtClean="0">
                <a:solidFill>
                  <a:prstClr val="black"/>
                </a:solidFill>
                <a:latin typeface="Arial" charset="0"/>
                <a:cs typeface="Arial" charset="0"/>
              </a:rPr>
              <a:t>Stephen Chang, Ph.D. – SanRx Consultant</a:t>
            </a:r>
            <a:endParaRPr lang="en-US" sz="1600" b="1" dirty="0">
              <a:solidFill>
                <a:prstClr val="black"/>
              </a:solidFill>
              <a:latin typeface="Arial" charset="0"/>
              <a:cs typeface="Arial" charset="0"/>
            </a:endParaRPr>
          </a:p>
          <a:p>
            <a:pPr defTabSz="914400" fontAlgn="base">
              <a:lnSpc>
                <a:spcPct val="95000"/>
              </a:lnSpc>
              <a:spcBef>
                <a:spcPct val="20000"/>
              </a:spcBef>
              <a:spcAft>
                <a:spcPct val="0"/>
              </a:spcAft>
            </a:pPr>
            <a:r>
              <a:rPr lang="en-US" sz="1600" b="1" dirty="0" smtClean="0">
                <a:solidFill>
                  <a:prstClr val="black"/>
                </a:solidFill>
                <a:latin typeface="Arial" charset="0"/>
                <a:cs typeface="Arial" charset="0"/>
              </a:rPr>
              <a:t>Boris </a:t>
            </a:r>
            <a:r>
              <a:rPr lang="en-US" sz="1600" b="1" dirty="0" err="1">
                <a:solidFill>
                  <a:prstClr val="black"/>
                </a:solidFill>
                <a:latin typeface="Arial" charset="0"/>
                <a:cs typeface="Arial" charset="0"/>
              </a:rPr>
              <a:t>Minev</a:t>
            </a:r>
            <a:r>
              <a:rPr lang="en-US" sz="1600" b="1" dirty="0">
                <a:solidFill>
                  <a:prstClr val="black"/>
                </a:solidFill>
                <a:latin typeface="Arial" charset="0"/>
                <a:cs typeface="Arial" charset="0"/>
              </a:rPr>
              <a:t> MD – </a:t>
            </a:r>
            <a:r>
              <a:rPr lang="en-US" sz="1600" b="1" dirty="0" smtClean="0">
                <a:solidFill>
                  <a:prstClr val="black"/>
                </a:solidFill>
                <a:latin typeface="Arial" charset="0"/>
                <a:cs typeface="Arial" charset="0"/>
              </a:rPr>
              <a:t>Director of Tumor Immunology, </a:t>
            </a:r>
            <a:r>
              <a:rPr lang="en-US" sz="1600" b="1" dirty="0">
                <a:solidFill>
                  <a:prstClr val="black"/>
                </a:solidFill>
                <a:latin typeface="Arial" charset="0"/>
                <a:cs typeface="Arial" charset="0"/>
              </a:rPr>
              <a:t>UCSD </a:t>
            </a:r>
            <a:r>
              <a:rPr lang="en-US" sz="1600" b="1" dirty="0" err="1">
                <a:solidFill>
                  <a:prstClr val="black"/>
                </a:solidFill>
                <a:latin typeface="Arial" charset="0"/>
                <a:cs typeface="Arial" charset="0"/>
              </a:rPr>
              <a:t>Moores</a:t>
            </a:r>
            <a:r>
              <a:rPr lang="en-US" sz="1600" b="1" dirty="0">
                <a:solidFill>
                  <a:prstClr val="black"/>
                </a:solidFill>
                <a:latin typeface="Arial" charset="0"/>
                <a:cs typeface="Arial" charset="0"/>
              </a:rPr>
              <a:t> Cancer Center</a:t>
            </a:r>
            <a:r>
              <a:rPr lang="en-US" sz="1600" b="1" u="sng" dirty="0">
                <a:solidFill>
                  <a:prstClr val="black"/>
                </a:solidFill>
                <a:latin typeface="Arial" charset="0"/>
                <a:cs typeface="Arial" charset="0"/>
              </a:rPr>
              <a:t> </a:t>
            </a:r>
          </a:p>
          <a:p>
            <a:pPr defTabSz="914400" fontAlgn="base">
              <a:lnSpc>
                <a:spcPct val="95000"/>
              </a:lnSpc>
              <a:spcBef>
                <a:spcPct val="20000"/>
              </a:spcBef>
              <a:spcAft>
                <a:spcPct val="0"/>
              </a:spcAft>
            </a:pPr>
            <a:r>
              <a:rPr lang="en-US" sz="1600" b="1" dirty="0">
                <a:solidFill>
                  <a:prstClr val="black"/>
                </a:solidFill>
                <a:latin typeface="Arial" charset="0"/>
                <a:cs typeface="Arial" charset="0"/>
              </a:rPr>
              <a:t>James C. Ryan </a:t>
            </a:r>
            <a:r>
              <a:rPr lang="en-US" sz="1600" b="1" dirty="0" smtClean="0">
                <a:solidFill>
                  <a:prstClr val="black"/>
                </a:solidFill>
                <a:latin typeface="Arial" charset="0"/>
                <a:cs typeface="Arial" charset="0"/>
              </a:rPr>
              <a:t>Ph.D. </a:t>
            </a:r>
            <a:r>
              <a:rPr lang="en-US" sz="1600" b="1" dirty="0">
                <a:solidFill>
                  <a:prstClr val="black"/>
                </a:solidFill>
                <a:latin typeface="Arial" charset="0"/>
                <a:cs typeface="Arial" charset="0"/>
              </a:rPr>
              <a:t>- UC San Francisco, Immunology</a:t>
            </a:r>
            <a:endParaRPr lang="en-US" sz="1600" b="1" u="sng" dirty="0">
              <a:solidFill>
                <a:prstClr val="black"/>
              </a:solidFill>
              <a:latin typeface="Arial" charset="0"/>
              <a:cs typeface="Arial" charset="0"/>
            </a:endParaRPr>
          </a:p>
          <a:p>
            <a:pPr defTabSz="914400" fontAlgn="base">
              <a:lnSpc>
                <a:spcPct val="95000"/>
              </a:lnSpc>
              <a:spcBef>
                <a:spcPct val="20000"/>
              </a:spcBef>
              <a:spcAft>
                <a:spcPct val="0"/>
              </a:spcAft>
            </a:pPr>
            <a:r>
              <a:rPr lang="en-US" sz="1600" b="1" dirty="0">
                <a:solidFill>
                  <a:prstClr val="black"/>
                </a:solidFill>
                <a:latin typeface="Arial" charset="0"/>
                <a:cs typeface="Arial" charset="0"/>
              </a:rPr>
              <a:t>Wolfgang Pfleiderer </a:t>
            </a:r>
            <a:r>
              <a:rPr lang="en-US" sz="1600" b="1" dirty="0" smtClean="0">
                <a:solidFill>
                  <a:prstClr val="black"/>
                </a:solidFill>
                <a:latin typeface="Arial" charset="0"/>
                <a:cs typeface="Arial" charset="0"/>
              </a:rPr>
              <a:t>Ph.D. </a:t>
            </a:r>
            <a:r>
              <a:rPr lang="en-US" sz="1600" b="1" dirty="0">
                <a:solidFill>
                  <a:prstClr val="black"/>
                </a:solidFill>
                <a:latin typeface="Arial" charset="0"/>
                <a:cs typeface="Arial" charset="0"/>
              </a:rPr>
              <a:t>– Prof. of Chemistry, Univ. of Stuttgart and Konstanz in </a:t>
            </a:r>
            <a:r>
              <a:rPr lang="en-US" sz="1600" b="1" dirty="0" smtClean="0">
                <a:solidFill>
                  <a:prstClr val="black"/>
                </a:solidFill>
                <a:latin typeface="Arial" charset="0"/>
                <a:cs typeface="Arial" charset="0"/>
              </a:rPr>
              <a:t>	Germany</a:t>
            </a:r>
            <a:r>
              <a:rPr lang="en-US" sz="1600" b="1" u="sng" dirty="0" smtClean="0">
                <a:solidFill>
                  <a:prstClr val="black"/>
                </a:solidFill>
                <a:latin typeface="Arial" charset="0"/>
                <a:cs typeface="Arial" charset="0"/>
              </a:rPr>
              <a:t> </a:t>
            </a:r>
            <a:endParaRPr lang="en-US" sz="1600" b="1" u="sng" dirty="0">
              <a:solidFill>
                <a:prstClr val="black"/>
              </a:solidFill>
              <a:latin typeface="Arial" charset="0"/>
              <a:cs typeface="Arial" charset="0"/>
            </a:endParaRPr>
          </a:p>
          <a:p>
            <a:pPr defTabSz="914400" fontAlgn="base">
              <a:lnSpc>
                <a:spcPct val="95000"/>
              </a:lnSpc>
              <a:spcBef>
                <a:spcPct val="20000"/>
              </a:spcBef>
              <a:spcAft>
                <a:spcPct val="0"/>
              </a:spcAft>
              <a:buClr>
                <a:srgbClr val="00B0F0"/>
              </a:buClr>
              <a:buSzPct val="60000"/>
              <a:buFont typeface="Wingdings" pitchFamily="2" charset="2"/>
              <a:buNone/>
            </a:pPr>
            <a:r>
              <a:rPr lang="en-US" sz="1600" b="1" dirty="0" smtClean="0">
                <a:solidFill>
                  <a:prstClr val="black"/>
                </a:solidFill>
                <a:latin typeface="Arial" charset="0"/>
                <a:cs typeface="Arial" charset="0"/>
              </a:rPr>
              <a:t>Arnold </a:t>
            </a:r>
            <a:r>
              <a:rPr lang="en-US" sz="1600" b="1" dirty="0">
                <a:solidFill>
                  <a:prstClr val="black"/>
                </a:solidFill>
                <a:latin typeface="Arial" charset="0"/>
                <a:cs typeface="Arial" charset="0"/>
              </a:rPr>
              <a:t>L. Rheingold </a:t>
            </a:r>
            <a:r>
              <a:rPr lang="en-US" sz="1600" b="1" dirty="0" smtClean="0">
                <a:solidFill>
                  <a:prstClr val="black"/>
                </a:solidFill>
                <a:latin typeface="Arial" charset="0"/>
                <a:cs typeface="Arial" charset="0"/>
              </a:rPr>
              <a:t>Ph.D. </a:t>
            </a:r>
            <a:r>
              <a:rPr lang="en-US" sz="1600" b="1" dirty="0">
                <a:solidFill>
                  <a:prstClr val="black"/>
                </a:solidFill>
                <a:latin typeface="Arial" charset="0"/>
                <a:cs typeface="Arial" charset="0"/>
              </a:rPr>
              <a:t>- UC San Diego, Chemistry &amp; Biochemistry</a:t>
            </a:r>
          </a:p>
          <a:p>
            <a:pPr defTabSz="914400" fontAlgn="base">
              <a:lnSpc>
                <a:spcPct val="95000"/>
              </a:lnSpc>
              <a:spcBef>
                <a:spcPct val="20000"/>
              </a:spcBef>
              <a:spcAft>
                <a:spcPct val="0"/>
              </a:spcAft>
              <a:buClr>
                <a:srgbClr val="00B0F0"/>
              </a:buClr>
              <a:buSzPct val="60000"/>
              <a:buFont typeface="Wingdings" pitchFamily="2" charset="2"/>
              <a:buNone/>
            </a:pPr>
            <a:r>
              <a:rPr lang="en-US" sz="1600" b="1" dirty="0">
                <a:solidFill>
                  <a:prstClr val="black"/>
                </a:solidFill>
                <a:latin typeface="Arial" charset="0"/>
                <a:cs typeface="Arial" charset="0"/>
              </a:rPr>
              <a:t>Antonio G. </a:t>
            </a:r>
            <a:r>
              <a:rPr lang="en-US" sz="1600" b="1" dirty="0" err="1">
                <a:solidFill>
                  <a:prstClr val="black"/>
                </a:solidFill>
                <a:latin typeface="Arial" charset="0"/>
                <a:cs typeface="Arial" charset="0"/>
              </a:rPr>
              <a:t>DiPasquale</a:t>
            </a:r>
            <a:r>
              <a:rPr lang="en-US" sz="1600" b="1" dirty="0">
                <a:solidFill>
                  <a:prstClr val="black"/>
                </a:solidFill>
                <a:latin typeface="Arial" charset="0"/>
                <a:cs typeface="Arial" charset="0"/>
              </a:rPr>
              <a:t> </a:t>
            </a:r>
            <a:r>
              <a:rPr lang="en-US" sz="1600" b="1" dirty="0" smtClean="0">
                <a:solidFill>
                  <a:prstClr val="black"/>
                </a:solidFill>
                <a:latin typeface="Arial" charset="0"/>
                <a:cs typeface="Arial" charset="0"/>
              </a:rPr>
              <a:t>Ph.D. </a:t>
            </a:r>
            <a:r>
              <a:rPr lang="en-US" sz="1600" b="1" dirty="0">
                <a:solidFill>
                  <a:prstClr val="black"/>
                </a:solidFill>
                <a:latin typeface="Arial" charset="0"/>
                <a:cs typeface="Arial" charset="0"/>
              </a:rPr>
              <a:t>- UC </a:t>
            </a:r>
            <a:r>
              <a:rPr lang="en-US" sz="1600" b="1" dirty="0" smtClean="0">
                <a:solidFill>
                  <a:prstClr val="black"/>
                </a:solidFill>
                <a:latin typeface="Arial" charset="0"/>
                <a:cs typeface="Arial" charset="0"/>
              </a:rPr>
              <a:t>Berkeley, </a:t>
            </a:r>
            <a:r>
              <a:rPr lang="en-US" sz="1600" b="1" dirty="0">
                <a:solidFill>
                  <a:prstClr val="black"/>
                </a:solidFill>
                <a:latin typeface="Arial" charset="0"/>
                <a:cs typeface="Arial" charset="0"/>
              </a:rPr>
              <a:t>Chemistry &amp; Biochemistry</a:t>
            </a:r>
            <a:r>
              <a:rPr lang="en-US" sz="1600" b="1" u="sng" dirty="0">
                <a:solidFill>
                  <a:prstClr val="black"/>
                </a:solidFill>
                <a:latin typeface="Arial" charset="0"/>
                <a:cs typeface="Arial" charset="0"/>
              </a:rPr>
              <a:t> </a:t>
            </a:r>
            <a:endParaRPr lang="en-US" sz="1600" b="1" u="sng" dirty="0" smtClean="0">
              <a:solidFill>
                <a:prstClr val="black"/>
              </a:solidFill>
              <a:latin typeface="Arial" charset="0"/>
              <a:cs typeface="Arial" charset="0"/>
            </a:endParaRPr>
          </a:p>
          <a:p>
            <a:pPr defTabSz="914400" fontAlgn="base">
              <a:lnSpc>
                <a:spcPct val="95000"/>
              </a:lnSpc>
              <a:spcBef>
                <a:spcPct val="20000"/>
              </a:spcBef>
              <a:spcAft>
                <a:spcPct val="0"/>
              </a:spcAft>
              <a:buClr>
                <a:srgbClr val="00B0F0"/>
              </a:buClr>
              <a:buSzPct val="60000"/>
              <a:buFont typeface="Wingdings" pitchFamily="2" charset="2"/>
              <a:buNone/>
            </a:pPr>
            <a:r>
              <a:rPr lang="en-US" sz="1600" b="1" dirty="0" smtClean="0">
                <a:solidFill>
                  <a:prstClr val="black"/>
                </a:solidFill>
                <a:latin typeface="Arial" charset="0"/>
                <a:cs typeface="Arial" charset="0"/>
              </a:rPr>
              <a:t>John </a:t>
            </a:r>
            <a:r>
              <a:rPr lang="en-US" sz="1600" b="1" dirty="0">
                <a:solidFill>
                  <a:prstClr val="black"/>
                </a:solidFill>
                <a:latin typeface="Arial" charset="0"/>
                <a:cs typeface="Arial" charset="0"/>
              </a:rPr>
              <a:t>D. Morrey </a:t>
            </a:r>
            <a:r>
              <a:rPr lang="en-US" sz="1600" b="1" dirty="0" smtClean="0">
                <a:solidFill>
                  <a:prstClr val="black"/>
                </a:solidFill>
                <a:latin typeface="Arial" charset="0"/>
                <a:cs typeface="Arial" charset="0"/>
              </a:rPr>
              <a:t>Ph.D. </a:t>
            </a:r>
            <a:r>
              <a:rPr lang="en-US" sz="1600" b="1" dirty="0">
                <a:solidFill>
                  <a:prstClr val="black"/>
                </a:solidFill>
                <a:latin typeface="Arial" charset="0"/>
                <a:cs typeface="Arial" charset="0"/>
              </a:rPr>
              <a:t>- Institute for Antiviral Research, Utah State University</a:t>
            </a:r>
          </a:p>
          <a:p>
            <a:pPr defTabSz="914400" fontAlgn="base">
              <a:lnSpc>
                <a:spcPct val="95000"/>
              </a:lnSpc>
              <a:spcBef>
                <a:spcPct val="20000"/>
              </a:spcBef>
              <a:spcAft>
                <a:spcPct val="0"/>
              </a:spcAft>
              <a:buClr>
                <a:srgbClr val="00B0F0"/>
              </a:buClr>
              <a:buSzPct val="60000"/>
              <a:buFont typeface="Wingdings" pitchFamily="2" charset="2"/>
              <a:buNone/>
            </a:pPr>
            <a:r>
              <a:rPr lang="en-US" sz="1600" b="1" dirty="0">
                <a:solidFill>
                  <a:srgbClr val="000000"/>
                </a:solidFill>
                <a:latin typeface="Arial" charset="0"/>
                <a:cs typeface="Arial" charset="0"/>
              </a:rPr>
              <a:t>Daniel F. </a:t>
            </a:r>
            <a:r>
              <a:rPr lang="en-US" sz="1600" b="1" dirty="0" err="1">
                <a:solidFill>
                  <a:srgbClr val="000000"/>
                </a:solidFill>
                <a:latin typeface="Arial" charset="0"/>
                <a:cs typeface="Arial" charset="0"/>
              </a:rPr>
              <a:t>Hoft</a:t>
            </a:r>
            <a:r>
              <a:rPr lang="en-US" sz="1600" b="1" dirty="0">
                <a:solidFill>
                  <a:srgbClr val="000000"/>
                </a:solidFill>
                <a:latin typeface="Arial" charset="0"/>
                <a:cs typeface="Arial" charset="0"/>
              </a:rPr>
              <a:t> MD </a:t>
            </a:r>
            <a:r>
              <a:rPr lang="en-US" sz="1600" b="1" dirty="0" smtClean="0">
                <a:solidFill>
                  <a:srgbClr val="000000"/>
                </a:solidFill>
                <a:latin typeface="Arial" charset="0"/>
                <a:cs typeface="Arial" charset="0"/>
              </a:rPr>
              <a:t>Ph.D. </a:t>
            </a:r>
            <a:r>
              <a:rPr lang="en-US" sz="1600" b="1" dirty="0">
                <a:solidFill>
                  <a:srgbClr val="000000"/>
                </a:solidFill>
                <a:latin typeface="Arial" charset="0"/>
                <a:cs typeface="Arial" charset="0"/>
              </a:rPr>
              <a:t>– Saint Louis Univ., </a:t>
            </a:r>
            <a:r>
              <a:rPr lang="en-US" sz="1600" b="1" dirty="0" err="1">
                <a:solidFill>
                  <a:srgbClr val="000000"/>
                </a:solidFill>
                <a:latin typeface="Arial" charset="0"/>
                <a:cs typeface="Arial" charset="0"/>
              </a:rPr>
              <a:t>Immunobiology</a:t>
            </a:r>
            <a:r>
              <a:rPr lang="en-US" sz="1600" b="1" dirty="0">
                <a:solidFill>
                  <a:srgbClr val="000000"/>
                </a:solidFill>
                <a:latin typeface="Arial" charset="0"/>
                <a:cs typeface="Arial" charset="0"/>
              </a:rPr>
              <a:t>, Internal Medicine, &amp;  </a:t>
            </a:r>
            <a:r>
              <a:rPr lang="en-US" sz="1600" b="1" dirty="0" smtClean="0">
                <a:solidFill>
                  <a:srgbClr val="000000"/>
                </a:solidFill>
                <a:latin typeface="Arial" charset="0"/>
                <a:cs typeface="Arial" charset="0"/>
              </a:rPr>
              <a:t>         	Microbiology</a:t>
            </a:r>
            <a:endParaRPr lang="en-US" sz="1600" b="1" u="sng" dirty="0">
              <a:solidFill>
                <a:prstClr val="black"/>
              </a:solidFill>
              <a:latin typeface="Arial" charset="0"/>
              <a:cs typeface="Arial" charset="0"/>
            </a:endParaRPr>
          </a:p>
          <a:p>
            <a:pPr defTabSz="914400" fontAlgn="base">
              <a:lnSpc>
                <a:spcPct val="95000"/>
              </a:lnSpc>
              <a:spcBef>
                <a:spcPct val="20000"/>
              </a:spcBef>
              <a:spcAft>
                <a:spcPct val="0"/>
              </a:spcAft>
              <a:buClr>
                <a:srgbClr val="00B0F0"/>
              </a:buClr>
              <a:buSzPct val="60000"/>
              <a:buFont typeface="Wingdings" pitchFamily="2" charset="2"/>
              <a:buNone/>
            </a:pPr>
            <a:r>
              <a:rPr lang="en-US" sz="1600" b="1" dirty="0">
                <a:solidFill>
                  <a:srgbClr val="000000"/>
                </a:solidFill>
                <a:latin typeface="Arial" charset="0"/>
                <a:cs typeface="Arial" charset="0"/>
              </a:rPr>
              <a:t>Svetlana Nikoulina </a:t>
            </a:r>
            <a:r>
              <a:rPr lang="en-US" sz="1600" b="1" dirty="0" smtClean="0">
                <a:solidFill>
                  <a:srgbClr val="000000"/>
                </a:solidFill>
                <a:latin typeface="Arial" charset="0"/>
                <a:cs typeface="Arial" charset="0"/>
              </a:rPr>
              <a:t>Ph.D. </a:t>
            </a:r>
            <a:r>
              <a:rPr lang="en-US" sz="1600" b="1" dirty="0">
                <a:solidFill>
                  <a:srgbClr val="000000"/>
                </a:solidFill>
                <a:latin typeface="Arial" charset="0"/>
                <a:cs typeface="Arial" charset="0"/>
              </a:rPr>
              <a:t>– Director of Preclinical Research &amp; Development, </a:t>
            </a:r>
            <a:r>
              <a:rPr lang="en-US" sz="1600" b="1" dirty="0" smtClean="0">
                <a:solidFill>
                  <a:srgbClr val="000000"/>
                </a:solidFill>
                <a:latin typeface="Arial" charset="0"/>
                <a:cs typeface="Arial" charset="0"/>
              </a:rPr>
              <a:t>SanRx</a:t>
            </a:r>
          </a:p>
          <a:p>
            <a:pPr defTabSz="914400" fontAlgn="base">
              <a:lnSpc>
                <a:spcPct val="95000"/>
              </a:lnSpc>
              <a:spcBef>
                <a:spcPct val="20000"/>
              </a:spcBef>
              <a:spcAft>
                <a:spcPct val="0"/>
              </a:spcAft>
              <a:buClr>
                <a:srgbClr val="00B0F0"/>
              </a:buClr>
              <a:buSzPct val="60000"/>
            </a:pPr>
            <a:r>
              <a:rPr lang="en-US" sz="1600" b="1" dirty="0">
                <a:latin typeface="Arial" panose="020B0604020202020204" pitchFamily="34" charset="0"/>
                <a:cs typeface="Arial" panose="020B0604020202020204" pitchFamily="34" charset="0"/>
              </a:rPr>
              <a:t>Jeffrey T. Taylor, DMD, MBA - Northwest Clinical Research Consultants, Inc.</a:t>
            </a:r>
          </a:p>
          <a:p>
            <a:pPr defTabSz="914400" fontAlgn="base">
              <a:lnSpc>
                <a:spcPct val="95000"/>
              </a:lnSpc>
              <a:spcBef>
                <a:spcPct val="20000"/>
              </a:spcBef>
              <a:spcAft>
                <a:spcPct val="0"/>
              </a:spcAft>
              <a:buClr>
                <a:srgbClr val="00B0F0"/>
              </a:buClr>
              <a:buSzPct val="60000"/>
              <a:buFont typeface="Wingdings" pitchFamily="2" charset="2"/>
              <a:buNone/>
            </a:pPr>
            <a:endParaRPr lang="en-US" sz="1600" b="1" u="sng" dirty="0">
              <a:solidFill>
                <a:srgbClr val="000000"/>
              </a:solidFill>
              <a:latin typeface="Arial" charset="0"/>
              <a:cs typeface="Arial" charset="0"/>
            </a:endParaRPr>
          </a:p>
          <a:p>
            <a:pPr defTabSz="914400" fontAlgn="base">
              <a:lnSpc>
                <a:spcPct val="95000"/>
              </a:lnSpc>
              <a:spcBef>
                <a:spcPct val="20000"/>
              </a:spcBef>
              <a:spcAft>
                <a:spcPct val="0"/>
              </a:spcAft>
              <a:buClr>
                <a:srgbClr val="00B0F0"/>
              </a:buClr>
              <a:buSzPct val="60000"/>
              <a:buFont typeface="Wingdings" pitchFamily="2" charset="2"/>
              <a:buNone/>
            </a:pPr>
            <a:r>
              <a:rPr lang="en-US" sz="1600" b="1" dirty="0">
                <a:solidFill>
                  <a:srgbClr val="000000"/>
                </a:solidFill>
                <a:latin typeface="Arial" charset="0"/>
                <a:cs typeface="Arial" charset="0"/>
              </a:rPr>
              <a:t>For further </a:t>
            </a:r>
            <a:r>
              <a:rPr lang="en-US" sz="1600" b="1" dirty="0" smtClean="0">
                <a:solidFill>
                  <a:srgbClr val="000000"/>
                </a:solidFill>
                <a:latin typeface="Arial" charset="0"/>
                <a:cs typeface="Arial" charset="0"/>
              </a:rPr>
              <a:t>details </a:t>
            </a:r>
            <a:r>
              <a:rPr lang="en-US" sz="1600" b="1" dirty="0">
                <a:solidFill>
                  <a:srgbClr val="000000"/>
                </a:solidFill>
                <a:latin typeface="Arial" charset="0"/>
                <a:cs typeface="Arial" charset="0"/>
              </a:rPr>
              <a:t>visit </a:t>
            </a:r>
            <a:r>
              <a:rPr lang="en-US" sz="1600" b="1" dirty="0">
                <a:solidFill>
                  <a:srgbClr val="000000"/>
                </a:solidFill>
                <a:latin typeface="Arial" charset="0"/>
                <a:cs typeface="Arial" charset="0"/>
                <a:hlinkClick r:id="rId2"/>
              </a:rPr>
              <a:t>www.sanrx.com</a:t>
            </a:r>
            <a:r>
              <a:rPr lang="en-US" sz="1600" b="1" dirty="0">
                <a:solidFill>
                  <a:srgbClr val="000000"/>
                </a:solidFill>
                <a:latin typeface="Arial" charset="0"/>
                <a:cs typeface="Arial" charset="0"/>
              </a:rPr>
              <a:t> and </a:t>
            </a:r>
            <a:r>
              <a:rPr lang="en-US" sz="1600" b="1" dirty="0" smtClean="0">
                <a:solidFill>
                  <a:srgbClr val="000000"/>
                </a:solidFill>
                <a:latin typeface="Arial" charset="0"/>
                <a:cs typeface="Arial" charset="0"/>
                <a:hlinkClick r:id="rId3"/>
              </a:rPr>
              <a:t>www.immunopterin.com</a:t>
            </a:r>
            <a:r>
              <a:rPr lang="en-US" sz="1600" b="1" dirty="0" smtClean="0">
                <a:solidFill>
                  <a:srgbClr val="000000"/>
                </a:solidFill>
                <a:latin typeface="Arial" charset="0"/>
                <a:cs typeface="Arial" charset="0"/>
              </a:rPr>
              <a:t> .</a:t>
            </a:r>
            <a:endParaRPr lang="en-US" sz="1600" b="1" u="sng" dirty="0">
              <a:solidFill>
                <a:srgbClr val="000000"/>
              </a:solidFill>
              <a:latin typeface="Arial" charset="0"/>
              <a:cs typeface="Arial"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7437" y="6391275"/>
            <a:ext cx="1554163"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9202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effectLst>
                  <a:outerShdw blurRad="38100" dist="38100" dir="2700000" algn="tl">
                    <a:srgbClr val="000000">
                      <a:alpha val="43137"/>
                    </a:srgbClr>
                  </a:outerShdw>
                </a:effectLst>
              </a:rPr>
              <a:t>SanRx  - The Pterin Pioneers</a:t>
            </a:r>
            <a:endParaRPr lang="en-US" sz="4000"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4525963"/>
          </a:xfrm>
        </p:spPr>
        <p:txBody>
          <a:bodyPr>
            <a:normAutofit fontScale="70000" lnSpcReduction="20000"/>
          </a:bodyPr>
          <a:lstStyle/>
          <a:p>
            <a:pPr>
              <a:spcAft>
                <a:spcPts val="1800"/>
              </a:spcAft>
            </a:pPr>
            <a:r>
              <a:rPr lang="en-US" b="1" dirty="0" smtClean="0">
                <a:solidFill>
                  <a:schemeClr val="tx1">
                    <a:lumMod val="85000"/>
                    <a:lumOff val="15000"/>
                  </a:schemeClr>
                </a:solidFill>
              </a:rPr>
              <a:t>Over 40 years of pterin research</a:t>
            </a:r>
          </a:p>
          <a:p>
            <a:pPr lvl="1">
              <a:spcAft>
                <a:spcPts val="1800"/>
              </a:spcAft>
            </a:pPr>
            <a:r>
              <a:rPr lang="en-US" b="1" dirty="0" smtClean="0">
                <a:solidFill>
                  <a:schemeClr val="tx1">
                    <a:lumMod val="85000"/>
                    <a:lumOff val="15000"/>
                  </a:schemeClr>
                </a:solidFill>
              </a:rPr>
              <a:t>Four international patents issued</a:t>
            </a:r>
          </a:p>
          <a:p>
            <a:pPr lvl="1">
              <a:spcAft>
                <a:spcPts val="1800"/>
              </a:spcAft>
            </a:pPr>
            <a:r>
              <a:rPr lang="en-US" b="1" dirty="0" smtClean="0">
                <a:solidFill>
                  <a:schemeClr val="tx1">
                    <a:lumMod val="85000"/>
                    <a:lumOff val="15000"/>
                  </a:schemeClr>
                </a:solidFill>
              </a:rPr>
              <a:t>Two US Patents pending</a:t>
            </a:r>
          </a:p>
          <a:p>
            <a:pPr lvl="1">
              <a:spcAft>
                <a:spcPts val="1800"/>
              </a:spcAft>
            </a:pPr>
            <a:r>
              <a:rPr lang="en-US" b="1" dirty="0" smtClean="0">
                <a:solidFill>
                  <a:schemeClr val="tx1">
                    <a:lumMod val="85000"/>
                    <a:lumOff val="15000"/>
                  </a:schemeClr>
                </a:solidFill>
              </a:rPr>
              <a:t>Over ten scientific publications</a:t>
            </a:r>
          </a:p>
          <a:p>
            <a:pPr>
              <a:spcAft>
                <a:spcPts val="1800"/>
              </a:spcAft>
            </a:pPr>
            <a:r>
              <a:rPr lang="en-US" sz="2800" b="1" dirty="0" smtClean="0">
                <a:solidFill>
                  <a:schemeClr val="tx1">
                    <a:lumMod val="85000"/>
                    <a:lumOff val="15000"/>
                  </a:schemeClr>
                </a:solidFill>
              </a:rPr>
              <a:t>2004 - Invented Pterin+Calcium</a:t>
            </a:r>
            <a:r>
              <a:rPr lang="en-US" sz="2800" b="1" baseline="30000" dirty="0" smtClean="0">
                <a:solidFill>
                  <a:schemeClr val="tx1">
                    <a:lumMod val="85000"/>
                    <a:lumOff val="15000"/>
                  </a:schemeClr>
                </a:solidFill>
              </a:rPr>
              <a:t>™</a:t>
            </a:r>
            <a:r>
              <a:rPr lang="en-US" sz="2800" b="1" dirty="0" smtClean="0">
                <a:solidFill>
                  <a:schemeClr val="tx1">
                    <a:lumMod val="85000"/>
                    <a:lumOff val="15000"/>
                  </a:schemeClr>
                </a:solidFill>
              </a:rPr>
              <a:t>, nutraceutical</a:t>
            </a:r>
          </a:p>
          <a:p>
            <a:pPr>
              <a:spcAft>
                <a:spcPts val="1800"/>
              </a:spcAft>
            </a:pPr>
            <a:r>
              <a:rPr lang="en-US" sz="2800" b="1" dirty="0" smtClean="0">
                <a:solidFill>
                  <a:schemeClr val="tx1">
                    <a:lumMod val="85000"/>
                    <a:lumOff val="15000"/>
                  </a:schemeClr>
                </a:solidFill>
              </a:rPr>
              <a:t>2005 - Invented DCP</a:t>
            </a:r>
            <a:r>
              <a:rPr lang="en-US" sz="2800" b="1" baseline="30000" dirty="0" smtClean="0">
                <a:solidFill>
                  <a:schemeClr val="tx1">
                    <a:lumMod val="85000"/>
                    <a:lumOff val="15000"/>
                  </a:schemeClr>
                </a:solidFill>
              </a:rPr>
              <a:t>™</a:t>
            </a:r>
            <a:r>
              <a:rPr lang="en-US" sz="2800" b="1" dirty="0" smtClean="0">
                <a:solidFill>
                  <a:schemeClr val="tx1">
                    <a:lumMod val="85000"/>
                    <a:lumOff val="15000"/>
                  </a:schemeClr>
                </a:solidFill>
              </a:rPr>
              <a:t>, pharmaceutical</a:t>
            </a:r>
          </a:p>
          <a:p>
            <a:pPr>
              <a:spcAft>
                <a:spcPts val="1800"/>
              </a:spcAft>
            </a:pPr>
            <a:r>
              <a:rPr lang="en-US" sz="2800" b="1" dirty="0" smtClean="0">
                <a:solidFill>
                  <a:schemeClr val="tx1">
                    <a:lumMod val="85000"/>
                    <a:lumOff val="15000"/>
                  </a:schemeClr>
                </a:solidFill>
              </a:rPr>
              <a:t>2012 – Invented Calcium Folate Supplement - ImmunoPterin</a:t>
            </a:r>
            <a:r>
              <a:rPr lang="en-US" sz="2000" b="1" dirty="0" smtClean="0">
                <a:solidFill>
                  <a:schemeClr val="tx1">
                    <a:lumMod val="85000"/>
                    <a:lumOff val="15000"/>
                  </a:schemeClr>
                </a:solidFill>
              </a:rPr>
              <a:t>™ </a:t>
            </a:r>
            <a:r>
              <a:rPr lang="en-US" sz="2800" b="1" dirty="0" smtClean="0">
                <a:solidFill>
                  <a:schemeClr val="tx1">
                    <a:lumMod val="85000"/>
                    <a:lumOff val="15000"/>
                  </a:schemeClr>
                </a:solidFill>
              </a:rPr>
              <a:t>(“IP™”)</a:t>
            </a:r>
          </a:p>
          <a:p>
            <a:pPr>
              <a:spcAft>
                <a:spcPts val="1800"/>
              </a:spcAft>
            </a:pPr>
            <a:r>
              <a:rPr lang="en-US" sz="2800" b="1" dirty="0" smtClean="0">
                <a:solidFill>
                  <a:schemeClr val="tx1">
                    <a:lumMod val="85000"/>
                    <a:lumOff val="15000"/>
                  </a:schemeClr>
                </a:solidFill>
              </a:rPr>
              <a:t>2014 – Identified new more potent calcium </a:t>
            </a:r>
            <a:r>
              <a:rPr lang="en-US" sz="2800" b="1" dirty="0" err="1" smtClean="0">
                <a:solidFill>
                  <a:schemeClr val="tx1">
                    <a:lumMod val="85000"/>
                    <a:lumOff val="15000"/>
                  </a:schemeClr>
                </a:solidFill>
              </a:rPr>
              <a:t>pterin</a:t>
            </a:r>
            <a:r>
              <a:rPr lang="en-US" sz="2800" b="1" dirty="0" smtClean="0">
                <a:solidFill>
                  <a:schemeClr val="tx1">
                    <a:lumMod val="85000"/>
                    <a:lumOff val="15000"/>
                  </a:schemeClr>
                </a:solidFill>
              </a:rPr>
              <a:t> 6-carboxylate</a:t>
            </a:r>
          </a:p>
        </p:txBody>
      </p:sp>
      <p:pic>
        <p:nvPicPr>
          <p:cNvPr id="4" name="Picture 3" descr="iStock_000007530244XSmall.jpg"/>
          <p:cNvPicPr>
            <a:picLocks noChangeAspect="1"/>
          </p:cNvPicPr>
          <p:nvPr/>
        </p:nvPicPr>
        <p:blipFill>
          <a:blip r:embed="rId3"/>
          <a:stretch>
            <a:fillRect/>
          </a:stretch>
        </p:blipFill>
        <p:spPr>
          <a:xfrm>
            <a:off x="6052463" y="1616058"/>
            <a:ext cx="2402129" cy="1590142"/>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spect="1"/>
          </p:cNvSpPr>
          <p:nvPr/>
        </p:nvSpPr>
        <p:spPr>
          <a:xfrm>
            <a:off x="4613859" y="1404657"/>
            <a:ext cx="1393865" cy="523220"/>
          </a:xfrm>
          <a:prstGeom prst="rect">
            <a:avLst/>
          </a:prstGeom>
          <a:noFill/>
        </p:spPr>
        <p:txBody>
          <a:bodyPr wrap="square" rtlCol="0">
            <a:spAutoFit/>
          </a:bodyPr>
          <a:lstStyle/>
          <a:p>
            <a:pPr algn="ctr"/>
            <a:r>
              <a:rPr lang="en-US" sz="1400" b="1" dirty="0" smtClean="0"/>
              <a:t>+ 250 </a:t>
            </a:r>
            <a:r>
              <a:rPr lang="en-US" sz="1400" b="1" dirty="0" err="1" smtClean="0"/>
              <a:t>mol</a:t>
            </a:r>
            <a:r>
              <a:rPr lang="en-US" sz="1400" b="1" dirty="0" smtClean="0"/>
              <a:t> excess</a:t>
            </a:r>
            <a:endParaRPr lang="en-US" sz="1400" b="1" dirty="0"/>
          </a:p>
        </p:txBody>
      </p:sp>
      <p:sp>
        <p:nvSpPr>
          <p:cNvPr id="5" name="Down Arrow 4"/>
          <p:cNvSpPr>
            <a:spLocks noChangeAspect="1"/>
          </p:cNvSpPr>
          <p:nvPr/>
        </p:nvSpPr>
        <p:spPr bwMode="black">
          <a:xfrm>
            <a:off x="3919122" y="1849193"/>
            <a:ext cx="504975" cy="56022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extBox 5"/>
          <p:cNvSpPr txBox="1">
            <a:spLocks noChangeAspect="1"/>
          </p:cNvSpPr>
          <p:nvPr/>
        </p:nvSpPr>
        <p:spPr>
          <a:xfrm>
            <a:off x="4408869" y="1972039"/>
            <a:ext cx="910106" cy="276999"/>
          </a:xfrm>
          <a:prstGeom prst="rect">
            <a:avLst/>
          </a:prstGeom>
          <a:noFill/>
        </p:spPr>
        <p:txBody>
          <a:bodyPr wrap="square" rtlCol="0">
            <a:spAutoFit/>
          </a:bodyPr>
          <a:lstStyle/>
          <a:p>
            <a:r>
              <a:rPr lang="en-US" sz="1200" b="1" dirty="0" smtClean="0"/>
              <a:t>aqueous</a:t>
            </a:r>
            <a:endParaRPr lang="en-US" sz="1200" b="1" dirty="0"/>
          </a:p>
        </p:txBody>
      </p:sp>
      <p:pic>
        <p:nvPicPr>
          <p:cNvPr id="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03549"/>
            <a:ext cx="7057623" cy="36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5715001" y="1408016"/>
            <a:ext cx="1168868" cy="338554"/>
          </a:xfrm>
          <a:prstGeom prst="rect">
            <a:avLst/>
          </a:prstGeom>
        </p:spPr>
        <p:txBody>
          <a:bodyPr wrap="square">
            <a:spAutoFit/>
          </a:bodyPr>
          <a:lstStyle/>
          <a:p>
            <a:r>
              <a:rPr lang="en-US" sz="1600" b="1" dirty="0"/>
              <a:t>CaCl</a:t>
            </a:r>
            <a:r>
              <a:rPr lang="en-US" sz="1600" b="1" baseline="-25000" dirty="0"/>
              <a:t>2</a:t>
            </a:r>
            <a:r>
              <a:rPr lang="en-US" sz="1600" b="1" dirty="0"/>
              <a:t>.2H</a:t>
            </a:r>
            <a:r>
              <a:rPr lang="en-US" sz="1600" b="1" baseline="-25000" dirty="0"/>
              <a:t>2</a:t>
            </a:r>
            <a:r>
              <a:rPr lang="en-US" sz="1600" b="1" dirty="0"/>
              <a:t>O</a:t>
            </a: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837694"/>
            <a:ext cx="1937413" cy="141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457200" y="10901"/>
            <a:ext cx="8023403" cy="1092388"/>
          </a:xfrm>
        </p:spPr>
        <p:txBody>
          <a:bodyPr>
            <a:normAutofit/>
          </a:bodyPr>
          <a:lstStyle/>
          <a:p>
            <a:r>
              <a:rPr lang="en-US" sz="3600" b="1" dirty="0" smtClean="0"/>
              <a:t>ImmunoPterin™ chemistry</a:t>
            </a:r>
            <a:endParaRPr lang="en-US" sz="3600" b="1" dirty="0"/>
          </a:p>
        </p:txBody>
      </p:sp>
    </p:spTree>
    <p:extLst>
      <p:ext uri="{BB962C8B-B14F-4D97-AF65-F5344CB8AC3E}">
        <p14:creationId xmlns:p14="http://schemas.microsoft.com/office/powerpoint/2010/main" val="4072031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Calcium Folate Active Ingredient</a:t>
            </a:r>
            <a:endParaRPr lang="en-US" sz="4000" b="1"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3906" y="2363274"/>
            <a:ext cx="6413178" cy="339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247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b="1" dirty="0" smtClean="0"/>
              <a:t>ImmunoPterin™ “IP™” Produces:</a:t>
            </a:r>
            <a:br>
              <a:rPr lang="en-US" sz="2800" b="1" dirty="0" smtClean="0"/>
            </a:br>
            <a:r>
              <a:rPr lang="en-US" sz="2800" b="1" dirty="0"/>
              <a:t>C</a:t>
            </a:r>
            <a:r>
              <a:rPr lang="en-US" sz="2800" b="1" dirty="0" smtClean="0"/>
              <a:t>alcium pterin 6-COOH chelate - Evidence for Improvement</a:t>
            </a:r>
            <a:endParaRPr lang="en-US" sz="28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551157"/>
              </p:ext>
            </p:extLst>
          </p:nvPr>
        </p:nvGraphicFramePr>
        <p:xfrm>
          <a:off x="1700020" y="1574443"/>
          <a:ext cx="5724103" cy="4438240"/>
        </p:xfrm>
        <a:graphic>
          <a:graphicData uri="http://schemas.openxmlformats.org/drawingml/2006/table">
            <a:tbl>
              <a:tblPr firstRow="1" bandRow="1"/>
              <a:tblGrid>
                <a:gridCol w="2140845"/>
                <a:gridCol w="1233411"/>
                <a:gridCol w="1074450"/>
                <a:gridCol w="1275397"/>
              </a:tblGrid>
              <a:tr h="522605">
                <a:tc>
                  <a:txBody>
                    <a:bodyPr/>
                    <a:lstStyle/>
                    <a:p>
                      <a:pPr marL="0" marR="0" algn="ctr">
                        <a:lnSpc>
                          <a:spcPct val="115000"/>
                        </a:lnSpc>
                        <a:spcBef>
                          <a:spcPts val="0"/>
                        </a:spcBef>
                        <a:spcAft>
                          <a:spcPts val="0"/>
                        </a:spcAft>
                      </a:pPr>
                      <a:r>
                        <a:rPr lang="en-US" sz="900" b="1" dirty="0">
                          <a:effectLst/>
                          <a:latin typeface="Calibri"/>
                          <a:ea typeface="Calibri"/>
                          <a:cs typeface="Times New Roman"/>
                        </a:rPr>
                        <a:t>Indication [references]</a:t>
                      </a:r>
                    </a:p>
                  </a:txBody>
                  <a:tcPr marL="65775" marR="65775" marT="32888" marB="32888"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High/Low Cytokines / from affliction</a:t>
                      </a: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a:effectLst/>
                          <a:latin typeface="Calibri"/>
                          <a:ea typeface="Calibri"/>
                          <a:cs typeface="Times New Roman"/>
                        </a:rPr>
                        <a:t>Efficacious Dose Range (mg/kg)</a:t>
                      </a: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High/Low Th1/Th2/Th17 </a:t>
                      </a:r>
                    </a:p>
                    <a:p>
                      <a:pPr marL="0" marR="0" algn="ctr">
                        <a:lnSpc>
                          <a:spcPct val="115000"/>
                        </a:lnSpc>
                        <a:spcBef>
                          <a:spcPts val="0"/>
                        </a:spcBef>
                        <a:spcAft>
                          <a:spcPts val="0"/>
                        </a:spcAft>
                      </a:pPr>
                      <a:r>
                        <a:rPr lang="en-US" sz="900" b="1" dirty="0" smtClean="0">
                          <a:effectLst/>
                          <a:latin typeface="Calibri"/>
                          <a:ea typeface="Calibri"/>
                          <a:cs typeface="Times New Roman"/>
                        </a:rPr>
                        <a:t>from </a:t>
                      </a:r>
                      <a:r>
                        <a:rPr lang="en-US" sz="900" b="1" dirty="0">
                          <a:effectLst/>
                          <a:latin typeface="Calibri"/>
                          <a:ea typeface="Calibri"/>
                          <a:cs typeface="Times New Roman"/>
                        </a:rPr>
                        <a:t>affliction</a:t>
                      </a:r>
                    </a:p>
                  </a:txBody>
                  <a:tcPr marL="65775" marR="65775" marT="32888" marB="32888"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FFFFFF"/>
                    </a:solidFill>
                  </a:tcPr>
                </a:tc>
              </a:tr>
              <a:tr h="2821306">
                <a:tc>
                  <a:txBody>
                    <a:bodyPr/>
                    <a:lstStyle/>
                    <a:p>
                      <a:pPr marL="0" marR="0" algn="ctr">
                        <a:lnSpc>
                          <a:spcPct val="115000"/>
                        </a:lnSpc>
                        <a:spcBef>
                          <a:spcPts val="0"/>
                        </a:spcBef>
                        <a:spcAft>
                          <a:spcPts val="0"/>
                        </a:spcAft>
                      </a:pPr>
                      <a:r>
                        <a:rPr lang="en-US" sz="1000" b="1" i="1" u="sng" dirty="0">
                          <a:effectLst/>
                          <a:latin typeface="Calibri"/>
                          <a:ea typeface="Calibri"/>
                          <a:cs typeface="Times New Roman"/>
                        </a:rPr>
                        <a:t>In human</a:t>
                      </a:r>
                      <a:endParaRPr lang="en-US" sz="1000" b="1" dirty="0">
                        <a:effectLst/>
                        <a:latin typeface="Calibri"/>
                        <a:ea typeface="Calibri"/>
                        <a:cs typeface="Times New Roman"/>
                      </a:endParaRP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r>
                        <a:rPr lang="en-US" sz="1000" b="1" dirty="0" smtClean="0">
                          <a:effectLst/>
                          <a:latin typeface="Calibri"/>
                          <a:ea typeface="Calibri"/>
                          <a:cs typeface="Times New Roman"/>
                        </a:rPr>
                        <a:t>Colds/influenza (&gt;20/20)</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Cancer (various</a:t>
                      </a:r>
                      <a:r>
                        <a:rPr lang="en-US" sz="1000" b="1" dirty="0" smtClean="0">
                          <a:effectLst/>
                          <a:latin typeface="Calibri"/>
                          <a:ea typeface="Calibri"/>
                          <a:cs typeface="Times New Roman"/>
                        </a:rPr>
                        <a:t>) (4/5)</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smtClean="0">
                          <a:effectLst/>
                          <a:latin typeface="Calibri"/>
                          <a:ea typeface="Calibri"/>
                          <a:cs typeface="Times New Roman"/>
                        </a:rPr>
                        <a:t>Osteoarthritis (10/11)</a:t>
                      </a:r>
                      <a:endParaRPr lang="en-US" sz="1000" b="1" dirty="0">
                        <a:effectLst/>
                        <a:latin typeface="Calibri"/>
                        <a:ea typeface="Calibri"/>
                        <a:cs typeface="Times New Roman"/>
                      </a:endParaRPr>
                    </a:p>
                  </a:txBody>
                  <a:tcPr marL="65775" marR="65775" marT="32888" marB="32888"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7E4BD"/>
                    </a:solidFill>
                  </a:tcPr>
                </a:tc>
                <a:tc>
                  <a:txBody>
                    <a:bodyPr/>
                    <a:lstStyle/>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r>
                        <a:rPr lang="en-US" sz="1000" b="1" dirty="0" smtClean="0">
                          <a:effectLst/>
                          <a:latin typeface="Calibri"/>
                          <a:ea typeface="Calibri"/>
                          <a:cs typeface="Times New Roman"/>
                        </a:rPr>
                        <a:t>Complex </a:t>
                      </a:r>
                      <a:endParaRPr lang="en-US" sz="1000" b="1" dirty="0">
                        <a:effectLst/>
                        <a:latin typeface="Calibri"/>
                        <a:ea typeface="Calibri"/>
                        <a:cs typeface="Times New Roman"/>
                      </a:endParaRP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Complex,↑IL-6 </a:t>
                      </a: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smtClean="0">
                          <a:effectLst/>
                          <a:latin typeface="Calibri"/>
                          <a:ea typeface="Calibri"/>
                          <a:cs typeface="Times New Roman"/>
                        </a:rPr>
                        <a:t>↑</a:t>
                      </a:r>
                      <a:r>
                        <a:rPr lang="en-US" sz="1000" b="1" dirty="0">
                          <a:effectLst/>
                          <a:latin typeface="Calibri"/>
                          <a:ea typeface="Calibri"/>
                          <a:cs typeface="Times New Roman"/>
                        </a:rPr>
                        <a:t>TGFβ,↑IL-1</a:t>
                      </a:r>
                      <a:r>
                        <a:rPr lang="el-GR" sz="1000" b="1" dirty="0" smtClean="0">
                          <a:effectLst/>
                          <a:latin typeface="Calibri"/>
                          <a:ea typeface="Calibri"/>
                          <a:cs typeface="Times New Roman"/>
                        </a:rPr>
                        <a:t>β</a:t>
                      </a:r>
                      <a:endParaRPr lang="en-US" sz="1000" b="1" dirty="0">
                        <a:effectLst/>
                        <a:latin typeface="Calibri"/>
                        <a:ea typeface="Calibri"/>
                        <a:cs typeface="Times New Roman"/>
                      </a:endParaRP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7E4BD"/>
                    </a:solidFill>
                  </a:tcPr>
                </a:tc>
                <a:tc>
                  <a:txBody>
                    <a:bodyPr/>
                    <a:lstStyle/>
                    <a:p>
                      <a:pPr marL="0" marR="0" algn="ctr">
                        <a:lnSpc>
                          <a:spcPct val="115000"/>
                        </a:lnSpc>
                        <a:spcBef>
                          <a:spcPts val="0"/>
                        </a:spcBef>
                        <a:spcAft>
                          <a:spcPts val="0"/>
                        </a:spcAft>
                      </a:pPr>
                      <a:r>
                        <a:rPr lang="en-US" sz="1000" b="1" u="sng" dirty="0" smtClean="0"/>
                        <a:t>ImmunoPterin</a:t>
                      </a:r>
                    </a:p>
                    <a:p>
                      <a:pPr marL="0" marR="0" algn="ctr">
                        <a:lnSpc>
                          <a:spcPct val="115000"/>
                        </a:lnSpc>
                        <a:spcBef>
                          <a:spcPts val="0"/>
                        </a:spcBef>
                        <a:spcAft>
                          <a:spcPts val="0"/>
                        </a:spcAft>
                      </a:pPr>
                      <a:endParaRPr lang="en-US" sz="1000" b="1" u="sng" dirty="0" smtClean="0">
                        <a:effectLst/>
                        <a:latin typeface="Calibri"/>
                        <a:ea typeface="Calibri"/>
                        <a:cs typeface="Times New Roman"/>
                      </a:endParaRPr>
                    </a:p>
                    <a:p>
                      <a:pPr marL="0" marR="0" algn="ctr">
                        <a:lnSpc>
                          <a:spcPct val="115000"/>
                        </a:lnSpc>
                        <a:spcBef>
                          <a:spcPts val="0"/>
                        </a:spcBef>
                        <a:spcAft>
                          <a:spcPts val="0"/>
                        </a:spcAft>
                      </a:pPr>
                      <a:r>
                        <a:rPr lang="en-US" sz="1000" b="1" dirty="0" smtClean="0">
                          <a:effectLst/>
                          <a:latin typeface="Calibri"/>
                          <a:ea typeface="Calibri"/>
                          <a:cs typeface="Times New Roman"/>
                        </a:rPr>
                        <a:t>0.007</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0.007</a:t>
                      </a: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a:effectLst/>
                          <a:latin typeface="Calibri"/>
                          <a:ea typeface="Calibri"/>
                          <a:cs typeface="Times New Roman"/>
                        </a:rPr>
                        <a:t>0.002</a:t>
                      </a: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7E4BD"/>
                    </a:solidFill>
                  </a:tcPr>
                </a:tc>
                <a:tc>
                  <a:txBody>
                    <a:bodyPr/>
                    <a:lstStyle/>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r>
                        <a:rPr lang="en-US" sz="1000" b="1" dirty="0" smtClean="0">
                          <a:effectLst/>
                          <a:latin typeface="Calibri"/>
                          <a:ea typeface="Calibri"/>
                          <a:cs typeface="Times New Roman"/>
                        </a:rPr>
                        <a:t>↑</a:t>
                      </a:r>
                      <a:r>
                        <a:rPr lang="en-US" sz="1000" b="1" dirty="0">
                          <a:effectLst/>
                          <a:latin typeface="Calibri"/>
                          <a:ea typeface="Calibri"/>
                          <a:cs typeface="Times New Roman"/>
                        </a:rPr>
                        <a:t>Th1,↑Th2,↑Th17,</a:t>
                      </a:r>
                    </a:p>
                    <a:p>
                      <a:pPr marL="0" marR="0" algn="ctr">
                        <a:lnSpc>
                          <a:spcPct val="115000"/>
                        </a:lnSpc>
                        <a:spcBef>
                          <a:spcPts val="0"/>
                        </a:spcBef>
                        <a:spcAft>
                          <a:spcPts val="0"/>
                        </a:spcAft>
                      </a:pPr>
                      <a:r>
                        <a:rPr lang="en-US" sz="1000" b="1" dirty="0">
                          <a:effectLst/>
                          <a:latin typeface="Calibri"/>
                          <a:ea typeface="Calibri"/>
                          <a:cs typeface="Times New Roman"/>
                        </a:rPr>
                        <a:t>↕</a:t>
                      </a:r>
                      <a:r>
                        <a:rPr lang="en-US" sz="1000" b="1" dirty="0" smtClean="0">
                          <a:effectLst/>
                          <a:latin typeface="Calibri"/>
                          <a:ea typeface="Calibri"/>
                          <a:cs typeface="Times New Roman"/>
                        </a:rPr>
                        <a:t>Treg</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p>
                    <a:p>
                      <a:pPr marL="0" marR="0" algn="ctr">
                        <a:lnSpc>
                          <a:spcPct val="115000"/>
                        </a:lnSpc>
                        <a:spcBef>
                          <a:spcPts val="0"/>
                        </a:spcBef>
                        <a:spcAft>
                          <a:spcPts val="0"/>
                        </a:spcAft>
                      </a:pPr>
                      <a:r>
                        <a:rPr lang="en-US" sz="1000" b="1" dirty="0" smtClean="0">
                          <a:effectLst/>
                          <a:latin typeface="Calibri"/>
                          <a:ea typeface="Calibri"/>
                          <a:cs typeface="Times New Roman"/>
                        </a:rPr>
                        <a:t>↓</a:t>
                      </a:r>
                      <a:r>
                        <a:rPr lang="en-US" sz="1000" b="1" dirty="0">
                          <a:effectLst/>
                          <a:latin typeface="Calibri"/>
                          <a:ea typeface="Calibri"/>
                          <a:cs typeface="Times New Roman"/>
                        </a:rPr>
                        <a:t>Th1,↑Th2,↑Th17,↑</a:t>
                      </a:r>
                      <a:r>
                        <a:rPr lang="en-US" sz="1000" b="1" dirty="0" smtClean="0">
                          <a:effectLst/>
                          <a:latin typeface="Calibri"/>
                          <a:ea typeface="Calibri"/>
                          <a:cs typeface="Times New Roman"/>
                        </a:rPr>
                        <a:t>Treg</a:t>
                      </a:r>
                      <a:endParaRPr lang="en-US" sz="1000" b="1" dirty="0">
                        <a:effectLst/>
                        <a:latin typeface="Calibri"/>
                        <a:ea typeface="Calibri"/>
                        <a:cs typeface="Times New Roman"/>
                      </a:endParaRPr>
                    </a:p>
                    <a:p>
                      <a:pPr marL="0" marR="0" algn="ctr">
                        <a:lnSpc>
                          <a:spcPct val="115000"/>
                        </a:lnSpc>
                        <a:spcBef>
                          <a:spcPts val="0"/>
                        </a:spcBef>
                        <a:spcAft>
                          <a:spcPts val="0"/>
                        </a:spcAft>
                      </a:pPr>
                      <a:r>
                        <a:rPr lang="en-US" sz="1000" b="1" dirty="0">
                          <a:effectLst/>
                          <a:latin typeface="Calibri"/>
                          <a:ea typeface="Calibri"/>
                          <a:cs typeface="Times New Roman"/>
                        </a:rPr>
                        <a:t> </a:t>
                      </a:r>
                      <a:endParaRPr lang="en-US" sz="1000" b="1" dirty="0" smtClean="0">
                        <a:effectLst/>
                        <a:latin typeface="Calibri"/>
                        <a:ea typeface="Calibri"/>
                        <a:cs typeface="Times New Roman"/>
                      </a:endParaRPr>
                    </a:p>
                    <a:p>
                      <a:pPr marL="0" marR="0" algn="ctr">
                        <a:lnSpc>
                          <a:spcPct val="115000"/>
                        </a:lnSpc>
                        <a:spcBef>
                          <a:spcPts val="0"/>
                        </a:spcBef>
                        <a:spcAft>
                          <a:spcPts val="0"/>
                        </a:spcAft>
                      </a:pPr>
                      <a:r>
                        <a:rPr lang="en-US" sz="1000" b="1" dirty="0" smtClean="0">
                          <a:effectLst/>
                          <a:latin typeface="Calibri"/>
                          <a:ea typeface="Calibri"/>
                          <a:cs typeface="Times New Roman"/>
                        </a:rPr>
                        <a:t>↑</a:t>
                      </a:r>
                      <a:r>
                        <a:rPr lang="en-US" sz="1000" b="1" dirty="0">
                          <a:effectLst/>
                          <a:latin typeface="Calibri"/>
                          <a:ea typeface="Calibri"/>
                          <a:cs typeface="Times New Roman"/>
                        </a:rPr>
                        <a:t>Th1,↑Th2,↑Th17 </a:t>
                      </a:r>
                      <a:endParaRPr lang="en-US" sz="1000" b="1" dirty="0" smtClean="0">
                        <a:effectLst/>
                        <a:latin typeface="Calibri"/>
                        <a:ea typeface="Calibri"/>
                        <a:cs typeface="Times New Roman"/>
                      </a:endParaRPr>
                    </a:p>
                    <a:p>
                      <a:pPr marL="0" marR="0" algn="ctr">
                        <a:lnSpc>
                          <a:spcPct val="115000"/>
                        </a:lnSpc>
                        <a:spcBef>
                          <a:spcPts val="0"/>
                        </a:spcBef>
                        <a:spcAft>
                          <a:spcPts val="0"/>
                        </a:spcAft>
                      </a:pPr>
                      <a:endParaRPr lang="en-US" sz="1000" b="1" dirty="0" smtClean="0">
                        <a:effectLst/>
                        <a:latin typeface="Calibri"/>
                        <a:ea typeface="Calibri"/>
                        <a:cs typeface="Times New Roman"/>
                      </a:endParaRPr>
                    </a:p>
                    <a:p>
                      <a:pPr marL="0" marR="0" algn="ctr">
                        <a:lnSpc>
                          <a:spcPct val="115000"/>
                        </a:lnSpc>
                        <a:spcBef>
                          <a:spcPts val="0"/>
                        </a:spcBef>
                        <a:spcAft>
                          <a:spcPts val="0"/>
                        </a:spcAft>
                      </a:pPr>
                      <a:endParaRPr lang="en-US" sz="1000" b="1" dirty="0">
                        <a:effectLst/>
                        <a:latin typeface="Calibri"/>
                        <a:ea typeface="Calibri"/>
                        <a:cs typeface="Times New Roman"/>
                      </a:endParaRPr>
                    </a:p>
                  </a:txBody>
                  <a:tcPr marL="65775" marR="65775" marT="32888" marB="32888"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7E4BD"/>
                    </a:solidFill>
                  </a:tcPr>
                </a:tc>
              </a:tr>
              <a:tr h="366986">
                <a:tc>
                  <a:txBody>
                    <a:bodyPr/>
                    <a:lstStyle/>
                    <a:p>
                      <a:pPr marL="0" marR="0" algn="ctr">
                        <a:lnSpc>
                          <a:spcPct val="115000"/>
                        </a:lnSpc>
                        <a:spcBef>
                          <a:spcPts val="0"/>
                        </a:spcBef>
                        <a:spcAft>
                          <a:spcPts val="0"/>
                        </a:spcAft>
                      </a:pPr>
                      <a:r>
                        <a:rPr lang="en-US" sz="900" b="1" dirty="0">
                          <a:effectLst/>
                          <a:latin typeface="Calibri"/>
                          <a:ea typeface="Calibri"/>
                          <a:cs typeface="Times New Roman"/>
                        </a:rPr>
                        <a:t/>
                      </a:r>
                      <a:br>
                        <a:rPr lang="en-US" sz="900" b="1" dirty="0">
                          <a:effectLst/>
                          <a:latin typeface="Calibri"/>
                          <a:ea typeface="Calibri"/>
                          <a:cs typeface="Times New Roman"/>
                        </a:rPr>
                      </a:br>
                      <a:r>
                        <a:rPr lang="en-US" sz="900" b="1" dirty="0">
                          <a:effectLst/>
                          <a:latin typeface="Calibri"/>
                          <a:ea typeface="Calibri"/>
                          <a:cs typeface="Times New Roman"/>
                        </a:rPr>
                        <a:t>Efficacy Model</a:t>
                      </a:r>
                    </a:p>
                  </a:txBody>
                  <a:tcPr marL="65775" marR="65775" marT="32888" marB="32888"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dash"/>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l-GR" sz="900" b="1" dirty="0">
                          <a:effectLst/>
                          <a:latin typeface="Calibri"/>
                          <a:ea typeface="Calibri"/>
                          <a:cs typeface="Times New Roman"/>
                        </a:rPr>
                        <a:t>Δ</a:t>
                      </a:r>
                      <a:r>
                        <a:rPr lang="en-US" sz="900" b="1" dirty="0">
                          <a:effectLst/>
                          <a:latin typeface="Calibri"/>
                          <a:ea typeface="Calibri"/>
                          <a:cs typeface="Times New Roman"/>
                        </a:rPr>
                        <a:t> Cytokines from efficacious treatment</a:t>
                      </a: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dash"/>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Efficacious Dose Range (mg/kg)</a:t>
                      </a: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dash"/>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l-GR" sz="900" b="1" dirty="0">
                          <a:effectLst/>
                          <a:latin typeface="Calibri"/>
                          <a:ea typeface="Calibri"/>
                          <a:cs typeface="Times New Roman"/>
                        </a:rPr>
                        <a:t>Δ</a:t>
                      </a:r>
                      <a:r>
                        <a:rPr lang="en-US" sz="900" b="1" dirty="0">
                          <a:effectLst/>
                          <a:latin typeface="Calibri"/>
                          <a:ea typeface="Calibri"/>
                          <a:cs typeface="Times New Roman"/>
                        </a:rPr>
                        <a:t> </a:t>
                      </a:r>
                      <a:r>
                        <a:rPr lang="en-US" sz="900" b="1" dirty="0" smtClean="0">
                          <a:effectLst/>
                          <a:latin typeface="Calibri"/>
                          <a:ea typeface="Calibri"/>
                          <a:cs typeface="Times New Roman"/>
                        </a:rPr>
                        <a:t>Th1/Th2/</a:t>
                      </a:r>
                      <a:r>
                        <a:rPr lang="en-US" sz="900" b="1" dirty="0" err="1" smtClean="0">
                          <a:effectLst/>
                          <a:latin typeface="Calibri"/>
                          <a:ea typeface="Calibri"/>
                          <a:cs typeface="Times New Roman"/>
                        </a:rPr>
                        <a:t>Treg</a:t>
                      </a:r>
                      <a:endParaRPr lang="en-US" sz="900" b="1" dirty="0" smtClean="0">
                        <a:effectLst/>
                        <a:latin typeface="Calibri"/>
                        <a:ea typeface="Calibri"/>
                        <a:cs typeface="Times New Roman"/>
                      </a:endParaRPr>
                    </a:p>
                    <a:p>
                      <a:pPr marL="0" marR="0" algn="ctr">
                        <a:lnSpc>
                          <a:spcPct val="115000"/>
                        </a:lnSpc>
                        <a:spcBef>
                          <a:spcPts val="0"/>
                        </a:spcBef>
                        <a:spcAft>
                          <a:spcPts val="0"/>
                        </a:spcAft>
                      </a:pPr>
                      <a:r>
                        <a:rPr lang="en-US" sz="900" b="1" dirty="0" smtClean="0">
                          <a:effectLst/>
                          <a:latin typeface="Calibri"/>
                          <a:ea typeface="Calibri"/>
                          <a:cs typeface="Times New Roman"/>
                        </a:rPr>
                        <a:t>@ </a:t>
                      </a:r>
                      <a:r>
                        <a:rPr lang="en-US" sz="900" b="1" dirty="0">
                          <a:effectLst/>
                          <a:latin typeface="Calibri"/>
                          <a:ea typeface="Calibri"/>
                          <a:cs typeface="Times New Roman"/>
                        </a:rPr>
                        <a:t>efficacious dosages</a:t>
                      </a:r>
                    </a:p>
                  </a:txBody>
                  <a:tcPr marL="65775" marR="65775" marT="32888" marB="32888"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28575" cap="flat" cmpd="sng" algn="ctr">
                      <a:solidFill>
                        <a:srgbClr val="000000"/>
                      </a:solidFill>
                      <a:prstDash val="dash"/>
                      <a:round/>
                      <a:headEnd type="none" w="med" len="med"/>
                      <a:tailEnd type="none" w="med" len="med"/>
                    </a:lnB>
                    <a:solidFill>
                      <a:srgbClr val="FFFFFF"/>
                    </a:solidFill>
                  </a:tcPr>
                </a:tc>
              </a:tr>
              <a:tr h="678224">
                <a:tc>
                  <a:txBody>
                    <a:bodyPr/>
                    <a:lstStyle/>
                    <a:p>
                      <a:pPr marL="0" marR="0" algn="ctr">
                        <a:lnSpc>
                          <a:spcPct val="115000"/>
                        </a:lnSpc>
                        <a:spcBef>
                          <a:spcPts val="0"/>
                        </a:spcBef>
                        <a:spcAft>
                          <a:spcPts val="0"/>
                        </a:spcAft>
                      </a:pPr>
                      <a:r>
                        <a:rPr lang="es-MX" sz="900" b="1" i="1" dirty="0">
                          <a:effectLst/>
                          <a:latin typeface="Calibri"/>
                          <a:ea typeface="Calibri"/>
                          <a:cs typeface="Times New Roman"/>
                        </a:rPr>
                        <a:t>In vivo </a:t>
                      </a:r>
                      <a:r>
                        <a:rPr lang="es-MX" sz="900" b="1" dirty="0">
                          <a:effectLst/>
                          <a:latin typeface="Calibri"/>
                          <a:ea typeface="Calibri"/>
                          <a:cs typeface="Times New Roman"/>
                        </a:rPr>
                        <a:t>MDA-MBA-231 </a:t>
                      </a:r>
                      <a:r>
                        <a:rPr lang="es-MX" sz="900" b="1" dirty="0" err="1">
                          <a:effectLst/>
                          <a:latin typeface="Calibri"/>
                          <a:ea typeface="Calibri"/>
                          <a:cs typeface="Times New Roman"/>
                        </a:rPr>
                        <a:t>nude</a:t>
                      </a:r>
                      <a:r>
                        <a:rPr lang="es-MX" sz="900" b="1" dirty="0">
                          <a:effectLst/>
                          <a:latin typeface="Calibri"/>
                          <a:ea typeface="Calibri"/>
                          <a:cs typeface="Times New Roman"/>
                        </a:rPr>
                        <a:t> </a:t>
                      </a:r>
                      <a:r>
                        <a:rPr lang="es-MX" sz="900" b="1" dirty="0" err="1">
                          <a:effectLst/>
                          <a:latin typeface="Calibri"/>
                          <a:ea typeface="Calibri"/>
                          <a:cs typeface="Times New Roman"/>
                        </a:rPr>
                        <a:t>mice</a:t>
                      </a:r>
                      <a:r>
                        <a:rPr lang="es-MX" sz="900" b="1" dirty="0">
                          <a:effectLst/>
                          <a:latin typeface="Calibri"/>
                          <a:ea typeface="Calibri"/>
                          <a:cs typeface="Times New Roman"/>
                        </a:rPr>
                        <a:t> </a:t>
                      </a:r>
                      <a:endParaRPr lang="en-US" sz="900" b="1" dirty="0">
                        <a:effectLst/>
                        <a:latin typeface="Calibri"/>
                        <a:ea typeface="Calibri"/>
                        <a:cs typeface="Times New Roman"/>
                      </a:endParaRPr>
                    </a:p>
                  </a:txBody>
                  <a:tcPr marL="65775" marR="65775" marT="32888" marB="32888"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↑IL-12→↕Th1: ↓IFN</a:t>
                      </a:r>
                      <a:r>
                        <a:rPr lang="el-GR" sz="900" b="1" dirty="0">
                          <a:effectLst/>
                          <a:latin typeface="Calibri"/>
                          <a:ea typeface="Calibri"/>
                          <a:cs typeface="Times New Roman"/>
                        </a:rPr>
                        <a:t>γ</a:t>
                      </a:r>
                      <a:endParaRPr lang="en-US" sz="900" b="1" dirty="0">
                        <a:effectLst/>
                        <a:latin typeface="Calibri"/>
                        <a:ea typeface="Calibri"/>
                        <a:cs typeface="Times New Roman"/>
                      </a:endParaRPr>
                    </a:p>
                    <a:p>
                      <a:pPr marL="0" marR="0" algn="ctr">
                        <a:lnSpc>
                          <a:spcPct val="115000"/>
                        </a:lnSpc>
                        <a:spcBef>
                          <a:spcPts val="0"/>
                        </a:spcBef>
                        <a:spcAft>
                          <a:spcPts val="0"/>
                        </a:spcAft>
                      </a:pPr>
                      <a:r>
                        <a:rPr lang="en-US" sz="900" b="1" dirty="0">
                          <a:effectLst/>
                          <a:latin typeface="Calibri"/>
                          <a:ea typeface="Calibri"/>
                          <a:cs typeface="Times New Roman"/>
                        </a:rPr>
                        <a:t>↑IL-4→↑Th2: ↑IL-4</a:t>
                      </a:r>
                    </a:p>
                    <a:p>
                      <a:pPr marL="0" marR="0" algn="ctr">
                        <a:lnSpc>
                          <a:spcPct val="115000"/>
                        </a:lnSpc>
                        <a:spcBef>
                          <a:spcPts val="0"/>
                        </a:spcBef>
                        <a:spcAft>
                          <a:spcPts val="0"/>
                        </a:spcAft>
                      </a:pPr>
                      <a:r>
                        <a:rPr lang="en-US" sz="900" b="1" dirty="0">
                          <a:effectLst/>
                          <a:latin typeface="Calibri"/>
                          <a:ea typeface="Calibri"/>
                          <a:cs typeface="Times New Roman"/>
                        </a:rPr>
                        <a:t>↑Treg: ↑IL-10</a:t>
                      </a:r>
                    </a:p>
                    <a:p>
                      <a:pPr marL="0" marR="0" algn="ctr">
                        <a:lnSpc>
                          <a:spcPct val="115000"/>
                        </a:lnSpc>
                        <a:spcBef>
                          <a:spcPts val="0"/>
                        </a:spcBef>
                        <a:spcAft>
                          <a:spcPts val="0"/>
                        </a:spcAft>
                      </a:pPr>
                      <a:r>
                        <a:rPr lang="en-US" sz="900" b="1" dirty="0">
                          <a:effectLst/>
                          <a:latin typeface="Calibri"/>
                          <a:ea typeface="Calibri"/>
                          <a:cs typeface="Times New Roman"/>
                        </a:rPr>
                        <a:t>Others: ↓</a:t>
                      </a:r>
                      <a:r>
                        <a:rPr lang="en-US" sz="900" b="1" dirty="0" smtClean="0">
                          <a:effectLst/>
                          <a:latin typeface="Calibri"/>
                          <a:ea typeface="Calibri"/>
                          <a:cs typeface="Times New Roman"/>
                        </a:rPr>
                        <a:t>IL-6</a:t>
                      </a:r>
                      <a:endParaRPr lang="en-US" sz="900" b="1" dirty="0">
                        <a:effectLst/>
                        <a:latin typeface="Calibri"/>
                        <a:ea typeface="Calibri"/>
                        <a:cs typeface="Times New Roman"/>
                      </a:endParaRP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7 - 69 CaPterin, DCP</a:t>
                      </a:r>
                    </a:p>
                  </a:txBody>
                  <a:tcPr marL="65775" marR="65775" marT="32888" marB="328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900" b="1" dirty="0">
                          <a:effectLst/>
                          <a:latin typeface="Calibri"/>
                          <a:ea typeface="Calibri"/>
                          <a:cs typeface="Times New Roman"/>
                        </a:rPr>
                        <a:t>↕Th1,↑Th2,↑</a:t>
                      </a:r>
                      <a:r>
                        <a:rPr lang="en-US" sz="900" b="1" dirty="0" smtClean="0">
                          <a:effectLst/>
                          <a:latin typeface="Calibri"/>
                          <a:ea typeface="Calibri"/>
                          <a:cs typeface="Times New Roman"/>
                        </a:rPr>
                        <a:t>Treg</a:t>
                      </a:r>
                      <a:endParaRPr lang="en-US" sz="900" b="1" dirty="0">
                        <a:effectLst/>
                        <a:latin typeface="Calibri"/>
                        <a:ea typeface="Calibri"/>
                        <a:cs typeface="Times New Roman"/>
                      </a:endParaRPr>
                    </a:p>
                  </a:txBody>
                  <a:tcPr marL="65775" marR="65775" marT="32888" marB="32888"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28575" cap="flat" cmpd="sng" algn="ctr">
                      <a:solidFill>
                        <a:srgbClr val="000000"/>
                      </a:solidFill>
                      <a:prstDash val="dash"/>
                      <a:round/>
                      <a:headEnd type="none" w="med" len="med"/>
                      <a:tailEnd type="none" w="med" len="med"/>
                    </a:lnT>
                    <a:lnB w="381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573172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5">
                    <a:lumMod val="75000"/>
                  </a:schemeClr>
                </a:solidFill>
                <a:effectLst>
                  <a:outerShdw blurRad="38100" dist="38100" dir="2700000" algn="tl">
                    <a:srgbClr val="000000">
                      <a:alpha val="43137"/>
                    </a:srgbClr>
                  </a:outerShdw>
                </a:effectLst>
              </a:rPr>
              <a:t>Immune System Support Opportunity</a:t>
            </a:r>
            <a:endParaRPr lang="en-US" sz="4000"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25856" y="1417638"/>
            <a:ext cx="8229600" cy="4793006"/>
          </a:xfrm>
        </p:spPr>
        <p:txBody>
          <a:bodyPr>
            <a:normAutofit fontScale="77500" lnSpcReduction="20000"/>
          </a:bodyPr>
          <a:lstStyle/>
          <a:p>
            <a:pPr>
              <a:spcAft>
                <a:spcPts val="1200"/>
              </a:spcAft>
            </a:pPr>
            <a:r>
              <a:rPr lang="en-US" sz="3613" b="1" dirty="0" smtClean="0">
                <a:solidFill>
                  <a:schemeClr val="tx1">
                    <a:lumMod val="85000"/>
                    <a:lumOff val="15000"/>
                  </a:schemeClr>
                </a:solidFill>
              </a:rPr>
              <a:t>Disease (Major indications)</a:t>
            </a:r>
          </a:p>
          <a:p>
            <a:pPr lvl="1">
              <a:spcAft>
                <a:spcPts val="600"/>
              </a:spcAft>
            </a:pPr>
            <a:r>
              <a:rPr lang="en-US" sz="3097" b="1" dirty="0" smtClean="0">
                <a:solidFill>
                  <a:schemeClr val="tx1">
                    <a:lumMod val="85000"/>
                    <a:lumOff val="15000"/>
                  </a:schemeClr>
                </a:solidFill>
              </a:rPr>
              <a:t>$185.5 Billion on osteoarthritis/</a:t>
            </a:r>
            <a:r>
              <a:rPr lang="en-US" sz="3097" b="1" dirty="0" err="1" smtClean="0">
                <a:solidFill>
                  <a:schemeClr val="tx1">
                    <a:lumMod val="85000"/>
                    <a:lumOff val="15000"/>
                  </a:schemeClr>
                </a:solidFill>
              </a:rPr>
              <a:t>yr</a:t>
            </a:r>
            <a:r>
              <a:rPr lang="en-US" sz="3097" b="1" dirty="0" smtClean="0">
                <a:solidFill>
                  <a:schemeClr val="tx1">
                    <a:lumMod val="85000"/>
                    <a:lumOff val="15000"/>
                  </a:schemeClr>
                </a:solidFill>
              </a:rPr>
              <a:t> (US 2009)</a:t>
            </a:r>
          </a:p>
          <a:p>
            <a:pPr lvl="1">
              <a:spcAft>
                <a:spcPts val="600"/>
              </a:spcAft>
            </a:pPr>
            <a:r>
              <a:rPr lang="en-US" sz="3097" b="1" dirty="0" smtClean="0">
                <a:solidFill>
                  <a:schemeClr val="tx1">
                    <a:lumMod val="85000"/>
                    <a:lumOff val="15000"/>
                  </a:schemeClr>
                </a:solidFill>
              </a:rPr>
              <a:t>$300 Million </a:t>
            </a:r>
            <a:r>
              <a:rPr lang="en-US" sz="3097" b="1" dirty="0">
                <a:solidFill>
                  <a:schemeClr val="tx1">
                    <a:lumMod val="85000"/>
                    <a:lumOff val="15000"/>
                  </a:schemeClr>
                </a:solidFill>
              </a:rPr>
              <a:t>on </a:t>
            </a:r>
            <a:r>
              <a:rPr lang="en-US" sz="3097" b="1" dirty="0" smtClean="0">
                <a:solidFill>
                  <a:schemeClr val="tx1">
                    <a:lumMod val="85000"/>
                    <a:lumOff val="15000"/>
                  </a:schemeClr>
                </a:solidFill>
              </a:rPr>
              <a:t>cold/flu prevention (US 2013)</a:t>
            </a:r>
          </a:p>
          <a:p>
            <a:pPr lvl="1">
              <a:spcAft>
                <a:spcPts val="600"/>
              </a:spcAft>
            </a:pPr>
            <a:r>
              <a:rPr lang="en-US" sz="3097" b="1" dirty="0" smtClean="0">
                <a:solidFill>
                  <a:schemeClr val="tx1">
                    <a:lumMod val="85000"/>
                    <a:lumOff val="15000"/>
                  </a:schemeClr>
                </a:solidFill>
              </a:rPr>
              <a:t>$125 </a:t>
            </a:r>
            <a:r>
              <a:rPr lang="en-US" sz="3097" b="1" dirty="0">
                <a:solidFill>
                  <a:schemeClr val="tx1">
                    <a:lumMod val="85000"/>
                    <a:lumOff val="15000"/>
                  </a:schemeClr>
                </a:solidFill>
              </a:rPr>
              <a:t>Billion spent on cancer/</a:t>
            </a:r>
            <a:r>
              <a:rPr lang="en-US" sz="3097" b="1" dirty="0" err="1">
                <a:solidFill>
                  <a:schemeClr val="tx1">
                    <a:lumMod val="85000"/>
                    <a:lumOff val="15000"/>
                  </a:schemeClr>
                </a:solidFill>
              </a:rPr>
              <a:t>yr</a:t>
            </a:r>
            <a:r>
              <a:rPr lang="en-US" sz="3097" b="1" dirty="0">
                <a:solidFill>
                  <a:schemeClr val="tx1">
                    <a:lumMod val="85000"/>
                    <a:lumOff val="15000"/>
                  </a:schemeClr>
                </a:solidFill>
              </a:rPr>
              <a:t> (</a:t>
            </a:r>
            <a:r>
              <a:rPr lang="en-US" sz="3097" b="1" dirty="0" smtClean="0">
                <a:solidFill>
                  <a:schemeClr val="tx1">
                    <a:lumMod val="85000"/>
                    <a:lumOff val="15000"/>
                  </a:schemeClr>
                </a:solidFill>
              </a:rPr>
              <a:t>US 2010)</a:t>
            </a:r>
          </a:p>
          <a:p>
            <a:pPr lvl="1">
              <a:spcAft>
                <a:spcPts val="600"/>
              </a:spcAft>
            </a:pPr>
            <a:endParaRPr lang="en-US" sz="3097" b="1" dirty="0">
              <a:solidFill>
                <a:schemeClr val="tx1">
                  <a:lumMod val="85000"/>
                  <a:lumOff val="15000"/>
                </a:schemeClr>
              </a:solidFill>
            </a:endParaRPr>
          </a:p>
          <a:p>
            <a:pPr>
              <a:spcAft>
                <a:spcPts val="600"/>
              </a:spcAft>
            </a:pPr>
            <a:r>
              <a:rPr lang="en-US" sz="3613" b="1" dirty="0" smtClean="0">
                <a:solidFill>
                  <a:schemeClr val="tx1">
                    <a:lumMod val="85000"/>
                    <a:lumOff val="15000"/>
                  </a:schemeClr>
                </a:solidFill>
              </a:rPr>
              <a:t>General Immune Support</a:t>
            </a:r>
          </a:p>
          <a:p>
            <a:pPr lvl="1">
              <a:spcAft>
                <a:spcPts val="600"/>
              </a:spcAft>
            </a:pPr>
            <a:r>
              <a:rPr lang="en-US" sz="3097" b="1" dirty="0" smtClean="0">
                <a:solidFill>
                  <a:schemeClr val="tx1">
                    <a:lumMod val="85000"/>
                    <a:lumOff val="15000"/>
                  </a:schemeClr>
                </a:solidFill>
              </a:rPr>
              <a:t>Increasing consumer focus on immune health</a:t>
            </a:r>
          </a:p>
          <a:p>
            <a:pPr lvl="1">
              <a:spcAft>
                <a:spcPts val="600"/>
              </a:spcAft>
            </a:pPr>
            <a:r>
              <a:rPr lang="en-US" sz="3097" b="1" dirty="0" smtClean="0">
                <a:solidFill>
                  <a:schemeClr val="tx1">
                    <a:lumMod val="85000"/>
                    <a:lumOff val="15000"/>
                  </a:schemeClr>
                </a:solidFill>
              </a:rPr>
              <a:t>Currently there is a spectrum of products on the market, none with pterin, known to enhance the immune system (Th2 cells), with no side effects and inexpensive</a:t>
            </a:r>
          </a:p>
          <a:p>
            <a:pPr>
              <a:buNone/>
            </a:pPr>
            <a:r>
              <a:rPr lang="en-US" b="1" dirty="0" smtClean="0"/>
              <a:t> </a:t>
            </a:r>
          </a:p>
          <a:p>
            <a:pPr lvl="1"/>
            <a:endParaRPr lang="en-US" b="1" dirty="0" smtClean="0">
              <a:solidFill>
                <a:schemeClr val="tx1">
                  <a:lumMod val="75000"/>
                  <a:lumOff val="25000"/>
                </a:schemeClr>
              </a:solidFill>
            </a:endParaRPr>
          </a:p>
          <a:p>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31859C"/>
                </a:solidFill>
                <a:effectLst>
                  <a:outerShdw blurRad="38100" dist="38100" dir="2700000" algn="tl">
                    <a:srgbClr val="000000">
                      <a:alpha val="43137"/>
                    </a:srgbClr>
                  </a:outerShdw>
                </a:effectLst>
              </a:rPr>
              <a:t>The IP™ Opportunity</a:t>
            </a:r>
            <a:endParaRPr lang="en-US" sz="4400" b="1" dirty="0">
              <a:solidFill>
                <a:srgbClr val="31859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417638"/>
            <a:ext cx="8229600" cy="3983458"/>
          </a:xfrm>
        </p:spPr>
        <p:txBody>
          <a:bodyPr>
            <a:noAutofit/>
          </a:bodyPr>
          <a:lstStyle/>
          <a:p>
            <a:r>
              <a:rPr lang="en-US" sz="2800" b="1" dirty="0" smtClean="0">
                <a:solidFill>
                  <a:srgbClr val="262626"/>
                </a:solidFill>
              </a:rPr>
              <a:t>Adjuvant applications for patients </a:t>
            </a:r>
          </a:p>
          <a:p>
            <a:pPr lvl="1"/>
            <a:r>
              <a:rPr lang="en-US" sz="2600" b="1" dirty="0" smtClean="0">
                <a:solidFill>
                  <a:srgbClr val="262626"/>
                </a:solidFill>
              </a:rPr>
              <a:t>with compromised immune systems </a:t>
            </a:r>
            <a:r>
              <a:rPr lang="en-US" sz="2600" b="1" i="1" dirty="0" smtClean="0">
                <a:solidFill>
                  <a:srgbClr val="262626"/>
                </a:solidFill>
              </a:rPr>
              <a:t>and</a:t>
            </a:r>
            <a:r>
              <a:rPr lang="en-US" sz="2600" b="1" dirty="0" smtClean="0">
                <a:solidFill>
                  <a:srgbClr val="262626"/>
                </a:solidFill>
              </a:rPr>
              <a:t> </a:t>
            </a:r>
          </a:p>
          <a:p>
            <a:pPr lvl="1">
              <a:spcAft>
                <a:spcPts val="1200"/>
              </a:spcAft>
            </a:pPr>
            <a:r>
              <a:rPr lang="en-US" sz="2600" b="1" dirty="0" smtClean="0">
                <a:solidFill>
                  <a:srgbClr val="262626"/>
                </a:solidFill>
              </a:rPr>
              <a:t>for general immune support</a:t>
            </a:r>
          </a:p>
          <a:p>
            <a:r>
              <a:rPr lang="en-US" sz="2800" b="1" dirty="0" smtClean="0">
                <a:solidFill>
                  <a:srgbClr val="262626"/>
                </a:solidFill>
              </a:rPr>
              <a:t>Competing immune enhancing solutions</a:t>
            </a:r>
          </a:p>
          <a:p>
            <a:pPr lvl="1"/>
            <a:r>
              <a:rPr lang="en-US" sz="2600" b="1" dirty="0" smtClean="0">
                <a:solidFill>
                  <a:srgbClr val="262626"/>
                </a:solidFill>
              </a:rPr>
              <a:t>Very few proven herbs and supplements</a:t>
            </a:r>
          </a:p>
          <a:p>
            <a:pPr lvl="1"/>
            <a:r>
              <a:rPr lang="en-US" sz="2600" b="1" dirty="0" smtClean="0">
                <a:solidFill>
                  <a:srgbClr val="262626"/>
                </a:solidFill>
              </a:rPr>
              <a:t>SanRx approach only one harnessing pterins, with broad, effective application without side effects</a:t>
            </a:r>
          </a:p>
          <a:p>
            <a:pPr>
              <a:spcAft>
                <a:spcPts val="600"/>
              </a:spcAft>
            </a:pPr>
            <a:r>
              <a:rPr lang="en-US" sz="3000" b="1" dirty="0" smtClean="0"/>
              <a:t> </a:t>
            </a:r>
            <a:r>
              <a:rPr lang="en-US" sz="3000" b="1" dirty="0" smtClean="0">
                <a:solidFill>
                  <a:srgbClr val="0070C0"/>
                </a:solidFill>
                <a:effectLst>
                  <a:outerShdw blurRad="50800" dist="38100" dir="5400000">
                    <a:srgbClr val="000000">
                      <a:alpha val="43000"/>
                    </a:srgbClr>
                  </a:outerShdw>
                </a:effectLst>
              </a:rPr>
              <a:t>Improved IP costs &lt; 35¢ a dose</a:t>
            </a:r>
          </a:p>
          <a:p>
            <a:endParaRPr lang="en-US" sz="2600" b="1" dirty="0"/>
          </a:p>
        </p:txBody>
      </p:sp>
      <p:pic>
        <p:nvPicPr>
          <p:cNvPr id="5" name="Picture 4" descr="WomanPinkWDoctor.jpg"/>
          <p:cNvPicPr>
            <a:picLocks noChangeAspect="1"/>
          </p:cNvPicPr>
          <p:nvPr/>
        </p:nvPicPr>
        <p:blipFill>
          <a:blip r:embed="rId3"/>
          <a:srcRect t="14064"/>
          <a:stretch>
            <a:fillRect/>
          </a:stretch>
        </p:blipFill>
        <p:spPr>
          <a:xfrm>
            <a:off x="7008630" y="1366155"/>
            <a:ext cx="1750077" cy="2160950"/>
          </a:xfrm>
          <a:prstGeom prst="rect">
            <a:avLst/>
          </a:prstGeom>
          <a:effectLst>
            <a:outerShdw blurRad="50800" dist="38100" dir="2700000" algn="br">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926"/>
            <a:ext cx="8229600" cy="1143000"/>
          </a:xfrm>
        </p:spPr>
        <p:txBody>
          <a:bodyPr>
            <a:noAutofit/>
          </a:bodyPr>
          <a:lstStyle/>
          <a:p>
            <a:pPr>
              <a:spcAft>
                <a:spcPts val="1200"/>
              </a:spcAft>
            </a:pPr>
            <a:r>
              <a:rPr lang="en-US" sz="4400" b="1" dirty="0" smtClean="0">
                <a:solidFill>
                  <a:schemeClr val="accent5">
                    <a:lumMod val="75000"/>
                  </a:schemeClr>
                </a:solidFill>
                <a:effectLst>
                  <a:outerShdw blurRad="38100" dist="38100" dir="2700000" algn="tl">
                    <a:srgbClr val="000000">
                      <a:alpha val="43137"/>
                    </a:srgbClr>
                  </a:outerShdw>
                </a:effectLst>
              </a:rPr>
              <a:t>IP™ – First Therapeutic Pterin</a:t>
            </a:r>
            <a:endParaRPr lang="en-US" sz="4400" b="1" dirty="0">
              <a:solidFill>
                <a:schemeClr val="accent5">
                  <a:lumMod val="7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17960"/>
            <a:ext cx="8229600" cy="4525963"/>
          </a:xfrm>
        </p:spPr>
        <p:txBody>
          <a:bodyPr>
            <a:normAutofit lnSpcReduction="10000"/>
          </a:bodyPr>
          <a:lstStyle/>
          <a:p>
            <a:r>
              <a:rPr lang="en-US" b="1" dirty="0" smtClean="0">
                <a:solidFill>
                  <a:schemeClr val="tx1">
                    <a:lumMod val="85000"/>
                    <a:lumOff val="15000"/>
                  </a:schemeClr>
                </a:solidFill>
              </a:rPr>
              <a:t>“[This] </a:t>
            </a:r>
            <a:r>
              <a:rPr lang="en-US" b="1" dirty="0" smtClean="0"/>
              <a:t>will </a:t>
            </a:r>
            <a:r>
              <a:rPr lang="en-US" b="1" dirty="0"/>
              <a:t>be the first simple pteridine derivative on the market and there is </a:t>
            </a:r>
            <a:r>
              <a:rPr lang="en-US" b="1" dirty="0" smtClean="0"/>
              <a:t>hope that </a:t>
            </a:r>
            <a:r>
              <a:rPr lang="en-US" b="1" dirty="0"/>
              <a:t>it will find people who will benefit from it.</a:t>
            </a:r>
            <a:r>
              <a:rPr lang="en-US" b="1" dirty="0" smtClean="0">
                <a:solidFill>
                  <a:schemeClr val="tx1">
                    <a:lumMod val="85000"/>
                    <a:lumOff val="15000"/>
                  </a:schemeClr>
                </a:solidFill>
              </a:rPr>
              <a:t>” -  </a:t>
            </a:r>
            <a:r>
              <a:rPr lang="en-US" b="1" i="1" dirty="0" smtClean="0">
                <a:solidFill>
                  <a:schemeClr val="tx1">
                    <a:lumMod val="85000"/>
                    <a:lumOff val="15000"/>
                  </a:schemeClr>
                </a:solidFill>
              </a:rPr>
              <a:t>Dr. Wolfgang Pfleiderer, University of Konstanz, Germany</a:t>
            </a:r>
          </a:p>
          <a:p>
            <a:r>
              <a:rPr lang="en-US" b="1" dirty="0" smtClean="0">
                <a:solidFill>
                  <a:schemeClr val="tx1">
                    <a:lumMod val="85000"/>
                    <a:lumOff val="15000"/>
                  </a:schemeClr>
                </a:solidFill>
              </a:rPr>
              <a:t>Safe, tasteless, absorbable powder</a:t>
            </a:r>
          </a:p>
          <a:p>
            <a:pPr>
              <a:buNone/>
            </a:pPr>
            <a:r>
              <a:rPr lang="en-US" b="1" dirty="0" smtClean="0">
                <a:solidFill>
                  <a:schemeClr val="tx1">
                    <a:lumMod val="85000"/>
                    <a:lumOff val="15000"/>
                  </a:schemeClr>
                </a:solidFill>
              </a:rPr>
              <a:t>    – capsules or liquid</a:t>
            </a:r>
          </a:p>
          <a:p>
            <a:r>
              <a:rPr lang="en-US" b="1" dirty="0" smtClean="0">
                <a:solidFill>
                  <a:schemeClr val="tx1">
                    <a:lumMod val="85000"/>
                    <a:lumOff val="15000"/>
                  </a:schemeClr>
                </a:solidFill>
              </a:rPr>
              <a:t>Clinical trials in osteoarthritis</a:t>
            </a:r>
          </a:p>
          <a:p>
            <a:pPr marL="0" indent="0">
              <a:buNone/>
            </a:pPr>
            <a:r>
              <a:rPr lang="en-US" b="1" dirty="0" smtClean="0">
                <a:solidFill>
                  <a:schemeClr val="tx1">
                    <a:lumMod val="85000"/>
                    <a:lumOff val="15000"/>
                  </a:schemeClr>
                </a:solidFill>
              </a:rPr>
              <a:t>	in progress</a:t>
            </a:r>
          </a:p>
          <a:p>
            <a:endParaRPr lang="en-US" b="1" dirty="0"/>
          </a:p>
        </p:txBody>
      </p:sp>
      <p:pic>
        <p:nvPicPr>
          <p:cNvPr id="1026" name="Picture 2" descr="C:\Users\Phil\Desktop\Advertising Labelling Packet\ip-bott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4807" y="3527755"/>
            <a:ext cx="1355292" cy="24094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solidFill>
                  <a:srgbClr val="31859C"/>
                </a:solidFill>
                <a:effectLst>
                  <a:outerShdw blurRad="38100" dist="38100" dir="2700000" algn="tl">
                    <a:srgbClr val="000000">
                      <a:alpha val="43137"/>
                    </a:srgbClr>
                  </a:outerShdw>
                </a:effectLst>
              </a:rPr>
              <a:t>What SanRx Needs</a:t>
            </a:r>
            <a:endParaRPr lang="en-US" sz="4400" b="1" dirty="0">
              <a:solidFill>
                <a:srgbClr val="31859C"/>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1">
              <a:spcAft>
                <a:spcPts val="1200"/>
              </a:spcAft>
            </a:pPr>
            <a:r>
              <a:rPr lang="en-US" b="1" dirty="0" smtClean="0">
                <a:solidFill>
                  <a:schemeClr val="tx1">
                    <a:lumMod val="85000"/>
                    <a:lumOff val="15000"/>
                  </a:schemeClr>
                </a:solidFill>
              </a:rPr>
              <a:t>Move IP™ from development to production</a:t>
            </a:r>
          </a:p>
          <a:p>
            <a:pPr lvl="1">
              <a:spcAft>
                <a:spcPts val="1200"/>
              </a:spcAft>
            </a:pPr>
            <a:r>
              <a:rPr lang="en-US" b="1" dirty="0" smtClean="0">
                <a:solidFill>
                  <a:schemeClr val="tx1">
                    <a:lumMod val="85000"/>
                    <a:lumOff val="15000"/>
                  </a:schemeClr>
                </a:solidFill>
              </a:rPr>
              <a:t>Expand patent coverage; Optimize the team; invest in sales and marketing</a:t>
            </a:r>
          </a:p>
          <a:p>
            <a:pPr lvl="1">
              <a:spcAft>
                <a:spcPts val="1200"/>
              </a:spcAft>
            </a:pPr>
            <a:r>
              <a:rPr lang="en-US" b="1" dirty="0" smtClean="0">
                <a:solidFill>
                  <a:schemeClr val="tx1">
                    <a:lumMod val="85000"/>
                    <a:lumOff val="15000"/>
                  </a:schemeClr>
                </a:solidFill>
              </a:rPr>
              <a:t>Ongoing product development , testing and patenting</a:t>
            </a:r>
          </a:p>
          <a:p>
            <a:pPr lvl="1" algn="ctr">
              <a:buNone/>
            </a:pPr>
            <a:r>
              <a:rPr lang="en-US" b="1" dirty="0" smtClean="0"/>
              <a:t/>
            </a:r>
            <a:br>
              <a:rPr lang="en-US" b="1" dirty="0" smtClean="0"/>
            </a:br>
            <a:endParaRPr lang="en-US" sz="3200" b="1" dirty="0" smtClean="0">
              <a:effectLst>
                <a:outerShdw blurRad="50800" dist="38100" dir="5400000">
                  <a:srgbClr val="000000">
                    <a:alpha val="43000"/>
                  </a:srgbClr>
                </a:outerShdw>
              </a:effectLst>
            </a:endParaRPr>
          </a:p>
          <a:p>
            <a:endParaRPr lang="en-US" b="1" dirty="0"/>
          </a:p>
        </p:txBody>
      </p:sp>
      <p:pic>
        <p:nvPicPr>
          <p:cNvPr id="4" name="Picture 3" descr="SanRxLabTest2.jpg"/>
          <p:cNvPicPr>
            <a:picLocks noChangeAspect="1"/>
          </p:cNvPicPr>
          <p:nvPr/>
        </p:nvPicPr>
        <p:blipFill>
          <a:blip r:embed="rId3"/>
          <a:stretch>
            <a:fillRect/>
          </a:stretch>
        </p:blipFill>
        <p:spPr>
          <a:xfrm>
            <a:off x="3482157" y="4888608"/>
            <a:ext cx="2204940" cy="146304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4742</TotalTime>
  <Words>1178</Words>
  <Application>Microsoft Office PowerPoint</Application>
  <PresentationFormat>On-screen Show (4:3)</PresentationFormat>
  <Paragraphs>166</Paragraphs>
  <Slides>12</Slides>
  <Notes>8</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ImmunoPterin™ – “IP™” A Breakthrough Discovery for the Immune System</vt:lpstr>
      <vt:lpstr>SanRx  - The Pterin Pioneers</vt:lpstr>
      <vt:lpstr>ImmunoPterin™ chemistry</vt:lpstr>
      <vt:lpstr>Calcium Folate Active Ingredient</vt:lpstr>
      <vt:lpstr>ImmunoPterin™ “IP™” Produces: Calcium pterin 6-COOH chelate - Evidence for Improvement</vt:lpstr>
      <vt:lpstr>Immune System Support Opportunity</vt:lpstr>
      <vt:lpstr>The IP™ Opportunity</vt:lpstr>
      <vt:lpstr>IP™ – First Therapeutic Pterin</vt:lpstr>
      <vt:lpstr>What SanRx Needs</vt:lpstr>
      <vt:lpstr>ImmunoPterin™ - IP™ The First Therapeutic Pterin  Potent Immune System Support</vt:lpstr>
      <vt:lpstr>SanRx Team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Pterins are Sexy – Here’s Why</dc:title>
  <dc:creator>Cynthia Jones</dc:creator>
  <cp:lastModifiedBy>Jeff</cp:lastModifiedBy>
  <cp:revision>284</cp:revision>
  <cp:lastPrinted>2012-11-04T20:33:48Z</cp:lastPrinted>
  <dcterms:created xsi:type="dcterms:W3CDTF">2012-11-04T18:14:54Z</dcterms:created>
  <dcterms:modified xsi:type="dcterms:W3CDTF">2018-11-27T04:33:29Z</dcterms:modified>
</cp:coreProperties>
</file>